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7" r:id="rId2"/>
    <p:sldId id="281" r:id="rId3"/>
    <p:sldId id="259" r:id="rId4"/>
    <p:sldId id="306" r:id="rId5"/>
    <p:sldId id="310" r:id="rId6"/>
    <p:sldId id="257" r:id="rId7"/>
    <p:sldId id="313" r:id="rId8"/>
    <p:sldId id="256" r:id="rId9"/>
    <p:sldId id="311" r:id="rId10"/>
    <p:sldId id="308" r:id="rId11"/>
    <p:sldId id="315" r:id="rId12"/>
    <p:sldId id="312" r:id="rId13"/>
    <p:sldId id="316" r:id="rId14"/>
    <p:sldId id="317" r:id="rId15"/>
    <p:sldId id="318" r:id="rId16"/>
    <p:sldId id="319" r:id="rId17"/>
    <p:sldId id="322" r:id="rId18"/>
    <p:sldId id="320" r:id="rId19"/>
    <p:sldId id="32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573E9-0024-48F5-A330-554123D00E9C}"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1D40D-0E85-42AC-8C92-1456C1A38A30}" type="slidenum">
              <a:rPr lang="en-US" smtClean="0"/>
              <a:t>‹#›</a:t>
            </a:fld>
            <a:endParaRPr lang="en-US"/>
          </a:p>
        </p:txBody>
      </p:sp>
    </p:spTree>
    <p:extLst>
      <p:ext uri="{BB962C8B-B14F-4D97-AF65-F5344CB8AC3E}">
        <p14:creationId xmlns:p14="http://schemas.microsoft.com/office/powerpoint/2010/main" val="388798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Realizing one project does not necessarily provide a definitive answer</a:t>
            </a:r>
          </a:p>
        </p:txBody>
      </p:sp>
      <p:sp>
        <p:nvSpPr>
          <p:cNvPr id="4" name="Slide Number Placeholder 3"/>
          <p:cNvSpPr>
            <a:spLocks noGrp="1"/>
          </p:cNvSpPr>
          <p:nvPr>
            <p:ph type="sldNum" sz="quarter" idx="5"/>
          </p:nvPr>
        </p:nvSpPr>
        <p:spPr/>
        <p:txBody>
          <a:bodyPr/>
          <a:lstStyle/>
          <a:p>
            <a:fld id="{92A65175-B093-4C15-9BC1-CC1997EA8F62}" type="slidenum">
              <a:rPr lang="en-US" smtClean="0"/>
              <a:t>4</a:t>
            </a:fld>
            <a:endParaRPr lang="en-US"/>
          </a:p>
        </p:txBody>
      </p:sp>
    </p:spTree>
    <p:extLst>
      <p:ext uri="{BB962C8B-B14F-4D97-AF65-F5344CB8AC3E}">
        <p14:creationId xmlns:p14="http://schemas.microsoft.com/office/powerpoint/2010/main" val="275564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0AD5501D-D4FB-4CD2-B851-434403402048}" type="datetimeFigureOut">
              <a:rPr lang="en-US" smtClean="0"/>
              <a:pPr/>
              <a:t>5/27/2025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7009AC7-3685-42A8-9671-6F30B3343966}" type="slidenum">
              <a:rPr lang="en-US" smtClean="0"/>
              <a:pPr/>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128221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AD5501D-D4FB-4CD2-B851-434403402048}"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09AC7-3685-42A8-9671-6F30B3343966}" type="slidenum">
              <a:rPr lang="en-US" smtClean="0"/>
              <a:pPr/>
              <a:t>‹#›</a:t>
            </a:fld>
            <a:endParaRPr lang="en-US"/>
          </a:p>
        </p:txBody>
      </p:sp>
    </p:spTree>
    <p:extLst>
      <p:ext uri="{BB962C8B-B14F-4D97-AF65-F5344CB8AC3E}">
        <p14:creationId xmlns:p14="http://schemas.microsoft.com/office/powerpoint/2010/main" val="182699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D5501D-D4FB-4CD2-B851-434403402048}"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09AC7-3685-42A8-9671-6F30B3343966}" type="slidenum">
              <a:rPr lang="en-US" smtClean="0"/>
              <a:pPr/>
              <a:t>‹#›</a:t>
            </a:fld>
            <a:endParaRPr lang="en-US"/>
          </a:p>
        </p:txBody>
      </p:sp>
    </p:spTree>
    <p:extLst>
      <p:ext uri="{BB962C8B-B14F-4D97-AF65-F5344CB8AC3E}">
        <p14:creationId xmlns:p14="http://schemas.microsoft.com/office/powerpoint/2010/main" val="2614649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D5501D-D4FB-4CD2-B851-434403402048}"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09AC7-3685-42A8-9671-6F30B3343966}" type="slidenum">
              <a:rPr lang="en-US" smtClean="0"/>
              <a:pPr/>
              <a:t>‹#›</a:t>
            </a:fld>
            <a:endParaRPr lang="en-US"/>
          </a:p>
        </p:txBody>
      </p:sp>
    </p:spTree>
    <p:extLst>
      <p:ext uri="{BB962C8B-B14F-4D97-AF65-F5344CB8AC3E}">
        <p14:creationId xmlns:p14="http://schemas.microsoft.com/office/powerpoint/2010/main" val="27248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D5501D-D4FB-4CD2-B851-434403402048}"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09AC7-3685-42A8-9671-6F30B3343966}" type="slidenum">
              <a:rPr lang="en-US" smtClean="0"/>
              <a:pPr/>
              <a:t>‹#›</a:t>
            </a:fld>
            <a:endParaRPr lang="en-US"/>
          </a:p>
        </p:txBody>
      </p:sp>
    </p:spTree>
    <p:extLst>
      <p:ext uri="{BB962C8B-B14F-4D97-AF65-F5344CB8AC3E}">
        <p14:creationId xmlns:p14="http://schemas.microsoft.com/office/powerpoint/2010/main" val="361082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AD5501D-D4FB-4CD2-B851-434403402048}"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17009AC7-3685-42A8-9671-6F30B3343966}" type="slidenum">
              <a:rPr lang="en-US" smtClean="0"/>
              <a:pPr/>
              <a:t>‹#›</a:t>
            </a:fld>
            <a:endParaRPr lang="en-US"/>
          </a:p>
        </p:txBody>
      </p:sp>
    </p:spTree>
    <p:extLst>
      <p:ext uri="{BB962C8B-B14F-4D97-AF65-F5344CB8AC3E}">
        <p14:creationId xmlns:p14="http://schemas.microsoft.com/office/powerpoint/2010/main" val="27914134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D5501D-D4FB-4CD2-B851-434403402048}"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09AC7-3685-42A8-9671-6F30B3343966}" type="slidenum">
              <a:rPr lang="en-US" smtClean="0"/>
              <a:pPr/>
              <a:t>‹#›</a:t>
            </a:fld>
            <a:endParaRPr lang="en-US"/>
          </a:p>
        </p:txBody>
      </p:sp>
    </p:spTree>
    <p:extLst>
      <p:ext uri="{BB962C8B-B14F-4D97-AF65-F5344CB8AC3E}">
        <p14:creationId xmlns:p14="http://schemas.microsoft.com/office/powerpoint/2010/main" val="398970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D5501D-D4FB-4CD2-B851-434403402048}" type="datetimeFigureOut">
              <a:rPr lang="en-US" smtClean="0"/>
              <a:pPr/>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09AC7-3685-42A8-9671-6F30B3343966}" type="slidenum">
              <a:rPr lang="en-US" smtClean="0"/>
              <a:pPr/>
              <a:t>‹#›</a:t>
            </a:fld>
            <a:endParaRPr lang="en-US"/>
          </a:p>
        </p:txBody>
      </p:sp>
    </p:spTree>
    <p:extLst>
      <p:ext uri="{BB962C8B-B14F-4D97-AF65-F5344CB8AC3E}">
        <p14:creationId xmlns:p14="http://schemas.microsoft.com/office/powerpoint/2010/main" val="282117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AD5501D-D4FB-4CD2-B851-434403402048}" type="datetimeFigureOut">
              <a:rPr lang="en-US" smtClean="0"/>
              <a:pPr/>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09AC7-3685-42A8-9671-6F30B3343966}" type="slidenum">
              <a:rPr lang="en-US" smtClean="0"/>
              <a:pPr/>
              <a:t>‹#›</a:t>
            </a:fld>
            <a:endParaRPr lang="en-US"/>
          </a:p>
        </p:txBody>
      </p:sp>
    </p:spTree>
    <p:extLst>
      <p:ext uri="{BB962C8B-B14F-4D97-AF65-F5344CB8AC3E}">
        <p14:creationId xmlns:p14="http://schemas.microsoft.com/office/powerpoint/2010/main" val="187496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5501D-D4FB-4CD2-B851-434403402048}" type="datetimeFigureOut">
              <a:rPr lang="en-US" smtClean="0"/>
              <a:pPr/>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09AC7-3685-42A8-9671-6F30B3343966}" type="slidenum">
              <a:rPr lang="en-US" smtClean="0"/>
              <a:pPr/>
              <a:t>‹#›</a:t>
            </a:fld>
            <a:endParaRPr lang="en-US"/>
          </a:p>
        </p:txBody>
      </p:sp>
    </p:spTree>
    <p:extLst>
      <p:ext uri="{BB962C8B-B14F-4D97-AF65-F5344CB8AC3E}">
        <p14:creationId xmlns:p14="http://schemas.microsoft.com/office/powerpoint/2010/main" val="3954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5501D-D4FB-4CD2-B851-434403402048}" type="datetimeFigureOut">
              <a:rPr lang="en-US" smtClean="0"/>
              <a:pPr/>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09AC7-3685-42A8-9671-6F30B3343966}" type="slidenum">
              <a:rPr lang="en-US" smtClean="0"/>
              <a:pPr/>
              <a:t>‹#›</a:t>
            </a:fld>
            <a:endParaRPr lang="en-US"/>
          </a:p>
        </p:txBody>
      </p:sp>
    </p:spTree>
    <p:extLst>
      <p:ext uri="{BB962C8B-B14F-4D97-AF65-F5344CB8AC3E}">
        <p14:creationId xmlns:p14="http://schemas.microsoft.com/office/powerpoint/2010/main" val="418743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D5501D-D4FB-4CD2-B851-434403402048}"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09AC7-3685-42A8-9671-6F30B3343966}" type="slidenum">
              <a:rPr lang="en-US" smtClean="0"/>
              <a:pPr/>
              <a:t>‹#›</a:t>
            </a:fld>
            <a:endParaRPr lang="en-US"/>
          </a:p>
        </p:txBody>
      </p:sp>
    </p:spTree>
    <p:extLst>
      <p:ext uri="{BB962C8B-B14F-4D97-AF65-F5344CB8AC3E}">
        <p14:creationId xmlns:p14="http://schemas.microsoft.com/office/powerpoint/2010/main" val="283345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AD5501D-D4FB-4CD2-B851-434403402048}" type="datetimeFigureOut">
              <a:rPr lang="en-US" smtClean="0"/>
              <a:pPr/>
              <a:t>5/27/2025</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7009AC7-3685-42A8-9671-6F30B3343966}" type="slidenum">
              <a:rPr lang="en-US" smtClean="0"/>
              <a:pPr/>
              <a:t>‹#›</a:t>
            </a:fld>
            <a:endParaRPr lang="en-US"/>
          </a:p>
        </p:txBody>
      </p:sp>
    </p:spTree>
    <p:extLst>
      <p:ext uri="{BB962C8B-B14F-4D97-AF65-F5344CB8AC3E}">
        <p14:creationId xmlns:p14="http://schemas.microsoft.com/office/powerpoint/2010/main" val="25115494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geeksvgs.com/id/22839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 scan purring.jpeg"/>
          <p:cNvPicPr>
            <a:picLocks noChangeAspect="1"/>
          </p:cNvPicPr>
          <p:nvPr/>
        </p:nvPicPr>
        <p:blipFill>
          <a:blip r:embed="rId2" cstate="print"/>
          <a:stretch>
            <a:fillRect/>
          </a:stretch>
        </p:blipFill>
        <p:spPr>
          <a:xfrm>
            <a:off x="3429000" y="228601"/>
            <a:ext cx="5410200" cy="5291031"/>
          </a:xfrm>
          <a:prstGeom prst="rect">
            <a:avLst/>
          </a:prstGeom>
        </p:spPr>
      </p:pic>
      <p:sp>
        <p:nvSpPr>
          <p:cNvPr id="5" name="TextBox 4"/>
          <p:cNvSpPr txBox="1"/>
          <p:nvPr/>
        </p:nvSpPr>
        <p:spPr>
          <a:xfrm>
            <a:off x="1905000" y="5562601"/>
            <a:ext cx="8382000" cy="1138773"/>
          </a:xfrm>
          <a:prstGeom prst="rect">
            <a:avLst/>
          </a:prstGeom>
          <a:noFill/>
        </p:spPr>
        <p:txBody>
          <a:bodyPr wrap="square" rtlCol="0">
            <a:spAutoFit/>
          </a:bodyPr>
          <a:lstStyle/>
          <a:p>
            <a:pPr algn="ctr"/>
            <a:r>
              <a:rPr lang="en-US" sz="2400" b="1" dirty="0">
                <a:solidFill>
                  <a:schemeClr val="bg1"/>
                </a:solidFill>
              </a:rPr>
              <a:t>The “Ins and Outs” involving Research, Testing, and Training  when using Animals </a:t>
            </a:r>
          </a:p>
          <a:p>
            <a:pPr algn="ctr"/>
            <a:r>
              <a:rPr lang="en-US" sz="2000" b="1" dirty="0">
                <a:solidFill>
                  <a:schemeClr val="accent6">
                    <a:lumMod val="50000"/>
                  </a:schemeClr>
                </a:solidFill>
              </a:rPr>
              <a:t>Sally Olson, DVM, KSU IACUC Chairman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03572-2A94-404C-8447-A6C8C16C4159}"/>
              </a:ext>
            </a:extLst>
          </p:cNvPr>
          <p:cNvPicPr>
            <a:picLocks noChangeAspect="1"/>
          </p:cNvPicPr>
          <p:nvPr/>
        </p:nvPicPr>
        <p:blipFill>
          <a:blip r:embed="rId2"/>
          <a:stretch>
            <a:fillRect/>
          </a:stretch>
        </p:blipFill>
        <p:spPr>
          <a:xfrm>
            <a:off x="166514" y="1266737"/>
            <a:ext cx="6163574" cy="3953137"/>
          </a:xfrm>
          <a:prstGeom prst="rect">
            <a:avLst/>
          </a:prstGeom>
        </p:spPr>
      </p:pic>
      <p:cxnSp>
        <p:nvCxnSpPr>
          <p:cNvPr id="5" name="Straight Arrow Connector 4">
            <a:extLst>
              <a:ext uri="{FF2B5EF4-FFF2-40B4-BE49-F238E27FC236}">
                <a16:creationId xmlns:a16="http://schemas.microsoft.com/office/drawing/2014/main" id="{B375FB24-A45A-4C6E-A35F-A7B5B11FE877}"/>
              </a:ext>
            </a:extLst>
          </p:cNvPr>
          <p:cNvCxnSpPr/>
          <p:nvPr/>
        </p:nvCxnSpPr>
        <p:spPr>
          <a:xfrm flipH="1">
            <a:off x="5243119" y="3506598"/>
            <a:ext cx="2432808" cy="9227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3E0321B-E663-4883-B971-5363CF18365B}"/>
              </a:ext>
            </a:extLst>
          </p:cNvPr>
          <p:cNvCxnSpPr/>
          <p:nvPr/>
        </p:nvCxnSpPr>
        <p:spPr>
          <a:xfrm flipV="1">
            <a:off x="962025" y="3762375"/>
            <a:ext cx="1219200" cy="18573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1E5A3AB-2445-43FD-A05D-3B5D630C6B07}"/>
              </a:ext>
            </a:extLst>
          </p:cNvPr>
          <p:cNvSpPr txBox="1"/>
          <p:nvPr/>
        </p:nvSpPr>
        <p:spPr>
          <a:xfrm>
            <a:off x="962025" y="5753100"/>
            <a:ext cx="5543550" cy="646331"/>
          </a:xfrm>
          <a:prstGeom prst="rect">
            <a:avLst/>
          </a:prstGeom>
          <a:solidFill>
            <a:schemeClr val="tx1">
              <a:lumMod val="95000"/>
            </a:schemeClr>
          </a:solidFill>
          <a:ln>
            <a:solidFill>
              <a:srgbClr val="00B0F0"/>
            </a:solidFill>
          </a:ln>
        </p:spPr>
        <p:txBody>
          <a:bodyPr wrap="square" rtlCol="0">
            <a:spAutoFit/>
          </a:bodyPr>
          <a:lstStyle/>
          <a:p>
            <a:r>
              <a:rPr lang="en-US" dirty="0">
                <a:solidFill>
                  <a:schemeClr val="bg1"/>
                </a:solidFill>
              </a:rPr>
              <a:t>Replacement: Can this question be answered invitro, i.e. cell culture. Or through a computer model? </a:t>
            </a:r>
          </a:p>
        </p:txBody>
      </p:sp>
      <p:sp>
        <p:nvSpPr>
          <p:cNvPr id="10" name="TextBox 9">
            <a:extLst>
              <a:ext uri="{FF2B5EF4-FFF2-40B4-BE49-F238E27FC236}">
                <a16:creationId xmlns:a16="http://schemas.microsoft.com/office/drawing/2014/main" id="{324A9B2A-9EFF-4754-9651-71EB27274DB4}"/>
              </a:ext>
            </a:extLst>
          </p:cNvPr>
          <p:cNvSpPr txBox="1"/>
          <p:nvPr/>
        </p:nvSpPr>
        <p:spPr>
          <a:xfrm rot="10800000" flipV="1">
            <a:off x="7780702" y="2891046"/>
            <a:ext cx="4124325" cy="861774"/>
          </a:xfrm>
          <a:prstGeom prst="rect">
            <a:avLst/>
          </a:prstGeom>
          <a:solidFill>
            <a:schemeClr val="tx2">
              <a:lumMod val="20000"/>
              <a:lumOff val="80000"/>
            </a:schemeClr>
          </a:solidFill>
          <a:ln w="19050">
            <a:solidFill>
              <a:srgbClr val="FF0000"/>
            </a:solidFill>
          </a:ln>
        </p:spPr>
        <p:txBody>
          <a:bodyPr wrap="square" rtlCol="0">
            <a:spAutoFit/>
          </a:bodyPr>
          <a:lstStyle/>
          <a:p>
            <a:pPr algn="ctr"/>
            <a:r>
              <a:rPr lang="en-US" dirty="0">
                <a:solidFill>
                  <a:schemeClr val="bg1"/>
                </a:solidFill>
              </a:rPr>
              <a:t>In addition to justifying the live animal model…why these strains?</a:t>
            </a:r>
          </a:p>
          <a:p>
            <a:pPr algn="ctr"/>
            <a:r>
              <a:rPr lang="en-US" sz="1400" i="1" dirty="0">
                <a:solidFill>
                  <a:schemeClr val="bg1"/>
                </a:solidFill>
              </a:rPr>
              <a:t>CB17 SCID and the Athymic nude mouse</a:t>
            </a:r>
          </a:p>
        </p:txBody>
      </p:sp>
    </p:spTree>
    <p:extLst>
      <p:ext uri="{BB962C8B-B14F-4D97-AF65-F5344CB8AC3E}">
        <p14:creationId xmlns:p14="http://schemas.microsoft.com/office/powerpoint/2010/main" val="386219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A025-118A-4CFD-AE8B-5F16F9858BF0}"/>
              </a:ext>
            </a:extLst>
          </p:cNvPr>
          <p:cNvSpPr>
            <a:spLocks noGrp="1"/>
          </p:cNvSpPr>
          <p:nvPr>
            <p:ph type="title"/>
          </p:nvPr>
        </p:nvSpPr>
        <p:spPr>
          <a:ln w="25400">
            <a:solidFill>
              <a:srgbClr val="FF0000"/>
            </a:solidFill>
          </a:ln>
        </p:spPr>
        <p:txBody>
          <a:bodyPr/>
          <a:lstStyle/>
          <a:p>
            <a:r>
              <a:rPr lang="en-US" dirty="0"/>
              <a:t>End Point and Disposition</a:t>
            </a:r>
          </a:p>
        </p:txBody>
      </p:sp>
      <p:pic>
        <p:nvPicPr>
          <p:cNvPr id="7" name="Content Placeholder 6">
            <a:extLst>
              <a:ext uri="{FF2B5EF4-FFF2-40B4-BE49-F238E27FC236}">
                <a16:creationId xmlns:a16="http://schemas.microsoft.com/office/drawing/2014/main" id="{17A3C690-349B-4050-AC62-AA66B838B3FE}"/>
              </a:ext>
            </a:extLst>
          </p:cNvPr>
          <p:cNvPicPr>
            <a:picLocks noGrp="1" noChangeAspect="1"/>
          </p:cNvPicPr>
          <p:nvPr>
            <p:ph idx="1"/>
          </p:nvPr>
        </p:nvPicPr>
        <p:blipFill>
          <a:blip r:embed="rId2"/>
          <a:stretch>
            <a:fillRect/>
          </a:stretch>
        </p:blipFill>
        <p:spPr>
          <a:xfrm>
            <a:off x="609600" y="1417638"/>
            <a:ext cx="10972800" cy="2202397"/>
          </a:xfrm>
          <a:prstGeom prst="rect">
            <a:avLst/>
          </a:prstGeom>
        </p:spPr>
      </p:pic>
      <p:pic>
        <p:nvPicPr>
          <p:cNvPr id="8" name="Picture 7">
            <a:extLst>
              <a:ext uri="{FF2B5EF4-FFF2-40B4-BE49-F238E27FC236}">
                <a16:creationId xmlns:a16="http://schemas.microsoft.com/office/drawing/2014/main" id="{3A601A1A-55A1-4908-BB4D-77CF76C000F1}"/>
              </a:ext>
            </a:extLst>
          </p:cNvPr>
          <p:cNvPicPr>
            <a:picLocks noChangeAspect="1"/>
          </p:cNvPicPr>
          <p:nvPr/>
        </p:nvPicPr>
        <p:blipFill>
          <a:blip r:embed="rId3"/>
          <a:stretch>
            <a:fillRect/>
          </a:stretch>
        </p:blipFill>
        <p:spPr>
          <a:xfrm>
            <a:off x="738187" y="3754437"/>
            <a:ext cx="10525125" cy="2828925"/>
          </a:xfrm>
          <a:prstGeom prst="rect">
            <a:avLst/>
          </a:prstGeom>
        </p:spPr>
      </p:pic>
    </p:spTree>
    <p:extLst>
      <p:ext uri="{BB962C8B-B14F-4D97-AF65-F5344CB8AC3E}">
        <p14:creationId xmlns:p14="http://schemas.microsoft.com/office/powerpoint/2010/main" val="778418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9DEEE3-3C71-47A9-B187-2FD9DC8EBF68}"/>
              </a:ext>
            </a:extLst>
          </p:cNvPr>
          <p:cNvSpPr/>
          <p:nvPr/>
        </p:nvSpPr>
        <p:spPr>
          <a:xfrm>
            <a:off x="623580" y="1472591"/>
            <a:ext cx="3721915" cy="4555093"/>
          </a:xfrm>
          <a:prstGeom prst="rect">
            <a:avLst/>
          </a:prstGeom>
          <a:ln w="25400">
            <a:solidFill>
              <a:schemeClr val="accent6"/>
            </a:solidFill>
          </a:ln>
        </p:spPr>
        <p:txBody>
          <a:bodyPr wrap="square">
            <a:spAutoFit/>
          </a:bodyPr>
          <a:lstStyle/>
          <a:p>
            <a:r>
              <a:rPr lang="en-US" sz="1100" b="1" dirty="0">
                <a:solidFill>
                  <a:schemeClr val="bg1"/>
                </a:solidFill>
              </a:rPr>
              <a:t>S2.2 SMALL LABORATORY</a:t>
            </a:r>
          </a:p>
          <a:p>
            <a:r>
              <a:rPr lang="en-US" sz="1100" b="1" dirty="0">
                <a:solidFill>
                  <a:schemeClr val="bg1"/>
                </a:solidFill>
              </a:rPr>
              <a:t>AND WILD-CAUGHT RODENTS</a:t>
            </a:r>
          </a:p>
          <a:p>
            <a:r>
              <a:rPr lang="en-US" sz="1100" b="1" dirty="0">
                <a:solidFill>
                  <a:schemeClr val="bg1"/>
                </a:solidFill>
              </a:rPr>
              <a:t>(MICE, RATS, HAMSTERS,</a:t>
            </a:r>
          </a:p>
          <a:p>
            <a:r>
              <a:rPr lang="en-US" sz="1100" b="1" dirty="0">
                <a:solidFill>
                  <a:schemeClr val="bg1"/>
                </a:solidFill>
              </a:rPr>
              <a:t>GUINEA PIGS, GERBILS,</a:t>
            </a:r>
          </a:p>
          <a:p>
            <a:r>
              <a:rPr lang="en-US" sz="1100" b="1" dirty="0">
                <a:solidFill>
                  <a:schemeClr val="bg1"/>
                </a:solidFill>
              </a:rPr>
              <a:t>DEGUS, COTTON RATS, ETC)</a:t>
            </a:r>
          </a:p>
          <a:p>
            <a:r>
              <a:rPr lang="en-US" sz="1100" dirty="0"/>
              <a:t>All activities related to the euthanasia of rodents</a:t>
            </a:r>
          </a:p>
          <a:p>
            <a:r>
              <a:rPr lang="en-US" sz="1100" dirty="0"/>
              <a:t>deserve consideration equivalent to the euthanasia</a:t>
            </a:r>
          </a:p>
          <a:p>
            <a:r>
              <a:rPr lang="en-US" sz="1100" dirty="0"/>
              <a:t>method itself, and may factor into the choice of meth-</a:t>
            </a:r>
          </a:p>
          <a:p>
            <a:r>
              <a:rPr lang="en-US" sz="1100" dirty="0"/>
              <a:t>od</a:t>
            </a:r>
            <a:r>
              <a:rPr lang="en-US" sz="1100" b="1" dirty="0">
                <a:solidFill>
                  <a:schemeClr val="bg1"/>
                </a:solidFill>
              </a:rPr>
              <a:t>. </a:t>
            </a:r>
            <a:r>
              <a:rPr lang="en-US" sz="1100" b="1" dirty="0">
                <a:solidFill>
                  <a:schemeClr val="bg1"/>
                </a:solidFill>
                <a:highlight>
                  <a:srgbClr val="FFFF00"/>
                </a:highlight>
              </a:rPr>
              <a:t>Activities that contribute to distress in rodents in-</a:t>
            </a:r>
          </a:p>
          <a:p>
            <a:r>
              <a:rPr lang="en-US" sz="1100" b="1" dirty="0" err="1">
                <a:solidFill>
                  <a:schemeClr val="bg1"/>
                </a:solidFill>
                <a:highlight>
                  <a:srgbClr val="FFFF00"/>
                </a:highlight>
              </a:rPr>
              <a:t>clude</a:t>
            </a:r>
            <a:r>
              <a:rPr lang="en-US" sz="1100" b="1" dirty="0">
                <a:solidFill>
                  <a:schemeClr val="bg1"/>
                </a:solidFill>
                <a:highlight>
                  <a:srgbClr val="FFFF00"/>
                </a:highlight>
              </a:rPr>
              <a:t> transport, handling (in animals not accustomed</a:t>
            </a:r>
          </a:p>
          <a:p>
            <a:r>
              <a:rPr lang="en-US" sz="1100" b="1" dirty="0">
                <a:solidFill>
                  <a:schemeClr val="bg1"/>
                </a:solidFill>
                <a:highlight>
                  <a:srgbClr val="FFFF00"/>
                </a:highlight>
              </a:rPr>
              <a:t>to it), disruption of compatible groups, and </a:t>
            </a:r>
            <a:r>
              <a:rPr lang="en-US" sz="1100" b="1" dirty="0" err="1">
                <a:solidFill>
                  <a:schemeClr val="bg1"/>
                </a:solidFill>
                <a:highlight>
                  <a:srgbClr val="FFFF00"/>
                </a:highlight>
              </a:rPr>
              <a:t>elimina</a:t>
            </a:r>
            <a:r>
              <a:rPr lang="en-US" sz="1100" b="1" dirty="0">
                <a:solidFill>
                  <a:schemeClr val="bg1"/>
                </a:solidFill>
                <a:highlight>
                  <a:srgbClr val="FFFF00"/>
                </a:highlight>
              </a:rPr>
              <a:t>-</a:t>
            </a:r>
          </a:p>
          <a:p>
            <a:r>
              <a:rPr lang="en-US" sz="1100" b="1" dirty="0" err="1">
                <a:solidFill>
                  <a:schemeClr val="bg1"/>
                </a:solidFill>
                <a:highlight>
                  <a:srgbClr val="FFFF00"/>
                </a:highlight>
              </a:rPr>
              <a:t>tion</a:t>
            </a:r>
            <a:r>
              <a:rPr lang="en-US" sz="1100" b="1" dirty="0">
                <a:solidFill>
                  <a:schemeClr val="bg1"/>
                </a:solidFill>
                <a:highlight>
                  <a:srgbClr val="FFFF00"/>
                </a:highlight>
              </a:rPr>
              <a:t> of established scent marks</a:t>
            </a:r>
            <a:r>
              <a:rPr lang="en-US" sz="1100" dirty="0"/>
              <a:t>.31–45 </a:t>
            </a:r>
            <a:r>
              <a:rPr lang="en-US" sz="1100" b="1" dirty="0">
                <a:solidFill>
                  <a:schemeClr val="bg1"/>
                </a:solidFill>
                <a:highlight>
                  <a:srgbClr val="FFFF00"/>
                </a:highlight>
              </a:rPr>
              <a:t>As eliminating all</a:t>
            </a:r>
          </a:p>
          <a:p>
            <a:r>
              <a:rPr lang="en-US" sz="1100" b="1" dirty="0">
                <a:solidFill>
                  <a:schemeClr val="bg1"/>
                </a:solidFill>
                <a:highlight>
                  <a:srgbClr val="FFFF00"/>
                </a:highlight>
              </a:rPr>
              <a:t>sources of distress may not be practical or possible,</a:t>
            </a:r>
          </a:p>
          <a:p>
            <a:r>
              <a:rPr lang="en-US" sz="1100" b="1" dirty="0">
                <a:solidFill>
                  <a:schemeClr val="bg1"/>
                </a:solidFill>
                <a:highlight>
                  <a:srgbClr val="FFFF00"/>
                </a:highlight>
              </a:rPr>
              <a:t>the selected method of euthanizing rodents should</a:t>
            </a:r>
          </a:p>
          <a:p>
            <a:r>
              <a:rPr lang="en-US" sz="1100" b="1" dirty="0">
                <a:solidFill>
                  <a:schemeClr val="bg1"/>
                </a:solidFill>
                <a:highlight>
                  <a:srgbClr val="FFFF00"/>
                </a:highlight>
              </a:rPr>
              <a:t>minimize these sources of potential distress</a:t>
            </a:r>
            <a:r>
              <a:rPr lang="en-US" sz="1100" dirty="0"/>
              <a:t>. Meth-</a:t>
            </a:r>
          </a:p>
          <a:p>
            <a:r>
              <a:rPr lang="en-US" sz="1100" dirty="0" err="1"/>
              <a:t>ods</a:t>
            </a:r>
            <a:r>
              <a:rPr lang="en-US" sz="1100" dirty="0"/>
              <a:t> of euthanasia likely to elicit distress vocalizations</a:t>
            </a:r>
          </a:p>
          <a:p>
            <a:r>
              <a:rPr lang="en-US" sz="1100" dirty="0"/>
              <a:t>or pheromones that other animals in the room could</a:t>
            </a:r>
          </a:p>
          <a:p>
            <a:r>
              <a:rPr lang="en-US" sz="1100" dirty="0"/>
              <a:t>hear or smell may be best performed in another </a:t>
            </a:r>
            <a:r>
              <a:rPr lang="en-US" sz="1100" dirty="0" err="1"/>
              <a:t>loca</a:t>
            </a:r>
            <a:r>
              <a:rPr lang="en-US" sz="1100" dirty="0"/>
              <a:t>-</a:t>
            </a:r>
          </a:p>
          <a:p>
            <a:r>
              <a:rPr lang="en-US" sz="1100" dirty="0" err="1"/>
              <a:t>tion</a:t>
            </a:r>
            <a:r>
              <a:rPr lang="en-US" sz="1100" dirty="0"/>
              <a:t>, if transportation distress can be minimized. Sim-</a:t>
            </a:r>
          </a:p>
          <a:p>
            <a:r>
              <a:rPr lang="en-US" sz="1100" dirty="0" err="1"/>
              <a:t>ilarly</a:t>
            </a:r>
            <a:r>
              <a:rPr lang="en-US" sz="1100" dirty="0"/>
              <a:t>, wild-caught animals should be handled and </a:t>
            </a:r>
            <a:r>
              <a:rPr lang="en-US" sz="1100" dirty="0" err="1"/>
              <a:t>eu</a:t>
            </a:r>
            <a:r>
              <a:rPr lang="en-US" sz="1100" dirty="0"/>
              <a:t>-</a:t>
            </a:r>
          </a:p>
          <a:p>
            <a:r>
              <a:rPr lang="en-US" sz="1100" dirty="0" err="1"/>
              <a:t>thanized</a:t>
            </a:r>
            <a:r>
              <a:rPr lang="en-US" sz="1100" dirty="0"/>
              <a:t> in the manner least stressful to the animals.</a:t>
            </a:r>
          </a:p>
          <a:p>
            <a:r>
              <a:rPr lang="en-US" sz="1200" dirty="0">
                <a:solidFill>
                  <a:schemeClr val="bg1"/>
                </a:solidFill>
              </a:rPr>
              <a:t>Death should be confirmed by physical examination,</a:t>
            </a:r>
          </a:p>
          <a:p>
            <a:r>
              <a:rPr lang="en-US" sz="1200" dirty="0">
                <a:solidFill>
                  <a:schemeClr val="bg1"/>
                </a:solidFill>
              </a:rPr>
              <a:t>ensured by adjunctive physical method, or obviated</a:t>
            </a:r>
          </a:p>
          <a:p>
            <a:r>
              <a:rPr lang="en-US" sz="1200" dirty="0">
                <a:solidFill>
                  <a:schemeClr val="bg1"/>
                </a:solidFill>
              </a:rPr>
              <a:t>by validation of euthanasia chambers and process</a:t>
            </a:r>
            <a:r>
              <a:rPr lang="en-US" sz="1200" dirty="0"/>
              <a:t>.</a:t>
            </a:r>
          </a:p>
        </p:txBody>
      </p:sp>
      <p:sp>
        <p:nvSpPr>
          <p:cNvPr id="3" name="Rectangle 2">
            <a:extLst>
              <a:ext uri="{FF2B5EF4-FFF2-40B4-BE49-F238E27FC236}">
                <a16:creationId xmlns:a16="http://schemas.microsoft.com/office/drawing/2014/main" id="{ACAF7E4A-FFE7-440F-A969-F11BD21BEDEB}"/>
              </a:ext>
            </a:extLst>
          </p:cNvPr>
          <p:cNvSpPr/>
          <p:nvPr/>
        </p:nvSpPr>
        <p:spPr>
          <a:xfrm>
            <a:off x="5145247" y="305068"/>
            <a:ext cx="3621248" cy="6247864"/>
          </a:xfrm>
          <a:prstGeom prst="rect">
            <a:avLst/>
          </a:prstGeom>
          <a:ln w="25400">
            <a:solidFill>
              <a:schemeClr val="accent6"/>
            </a:solidFill>
          </a:ln>
        </p:spPr>
        <p:txBody>
          <a:bodyPr wrap="square">
            <a:spAutoFit/>
          </a:bodyPr>
          <a:lstStyle/>
          <a:p>
            <a:r>
              <a:rPr lang="en-US" sz="1000" b="1" u="sng" dirty="0">
                <a:solidFill>
                  <a:schemeClr val="bg1"/>
                </a:solidFill>
              </a:rPr>
              <a:t>S2.2.2 ACCEPTABLE WITH</a:t>
            </a:r>
          </a:p>
          <a:p>
            <a:r>
              <a:rPr lang="en-US" sz="1000" b="1" u="sng" dirty="0">
                <a:solidFill>
                  <a:schemeClr val="bg1"/>
                </a:solidFill>
                <a:highlight>
                  <a:srgbClr val="FFFF00"/>
                </a:highlight>
              </a:rPr>
              <a:t>CONDITIONS M ETHODS</a:t>
            </a:r>
          </a:p>
          <a:p>
            <a:r>
              <a:rPr lang="en-US" sz="1000" dirty="0"/>
              <a:t>S2.2.2.1 Inhaled agents</a:t>
            </a:r>
          </a:p>
          <a:p>
            <a:r>
              <a:rPr lang="en-US" sz="1000" dirty="0"/>
              <a:t>Halogenated anesthetics—Halothane, </a:t>
            </a:r>
            <a:r>
              <a:rPr lang="en-US" sz="1000" dirty="0" err="1"/>
              <a:t>isoflu</a:t>
            </a:r>
            <a:r>
              <a:rPr lang="en-US" sz="1000" dirty="0"/>
              <a:t>-</a:t>
            </a:r>
          </a:p>
          <a:p>
            <a:r>
              <a:rPr lang="en-US" sz="1000" dirty="0" err="1"/>
              <a:t>rane</a:t>
            </a:r>
            <a:r>
              <a:rPr lang="en-US" sz="1000" dirty="0"/>
              <a:t>, sevoflurane, or desflurane, with or without</a:t>
            </a:r>
          </a:p>
          <a:p>
            <a:r>
              <a:rPr lang="en-US" sz="1000" dirty="0"/>
              <a:t>nitrous oxide, is acceptable with conditions for </a:t>
            </a:r>
            <a:r>
              <a:rPr lang="en-US" sz="1000" dirty="0" err="1"/>
              <a:t>eu</a:t>
            </a:r>
            <a:r>
              <a:rPr lang="en-US" sz="1000" dirty="0"/>
              <a:t>-</a:t>
            </a:r>
          </a:p>
          <a:p>
            <a:r>
              <a:rPr lang="en-US" sz="1000" dirty="0" err="1"/>
              <a:t>thanasia</a:t>
            </a:r>
            <a:r>
              <a:rPr lang="en-US" sz="1000" dirty="0"/>
              <a:t> of laboratory rodents.50 These agents may</a:t>
            </a:r>
          </a:p>
          <a:p>
            <a:r>
              <a:rPr lang="en-US" sz="1000" dirty="0"/>
              <a:t>be useful in cases where physical restraint is difficult</a:t>
            </a:r>
          </a:p>
          <a:p>
            <a:r>
              <a:rPr lang="en-US" sz="1000" dirty="0"/>
              <a:t>or impractical. When used as a sole euthanasia agent</a:t>
            </a:r>
          </a:p>
          <a:p>
            <a:r>
              <a:rPr lang="en-US" sz="1000" dirty="0"/>
              <a:t>delivered via vaporizer for anesthetic induction and</a:t>
            </a:r>
          </a:p>
          <a:p>
            <a:r>
              <a:rPr lang="en-US" sz="1000" dirty="0"/>
              <a:t>overdose, animals may need to be exposed for pro-</a:t>
            </a:r>
          </a:p>
          <a:p>
            <a:r>
              <a:rPr lang="en-US" sz="1000" dirty="0"/>
              <a:t>longed time periods to ensure death.51–57 Death can</a:t>
            </a:r>
          </a:p>
          <a:p>
            <a:r>
              <a:rPr lang="en-US" sz="1000" dirty="0"/>
              <a:t>be rapid when using the open-drop technique, but</a:t>
            </a:r>
          </a:p>
          <a:p>
            <a:r>
              <a:rPr lang="en-US" sz="1000" dirty="0"/>
              <a:t>care must be taken to ensure that the rodent does not</a:t>
            </a:r>
          </a:p>
          <a:p>
            <a:r>
              <a:rPr lang="en-US" sz="1000" dirty="0"/>
              <a:t>come in direct contact with the anesthetic.</a:t>
            </a:r>
          </a:p>
          <a:p>
            <a:r>
              <a:rPr lang="en-US" sz="1000" b="1" u="sng" dirty="0">
                <a:solidFill>
                  <a:schemeClr val="bg1"/>
                </a:solidFill>
                <a:highlight>
                  <a:srgbClr val="FFFF00"/>
                </a:highlight>
              </a:rPr>
              <a:t>Carbon dioxide</a:t>
            </a:r>
            <a:r>
              <a:rPr lang="en-US" sz="1000" dirty="0"/>
              <a:t>—Carbon dioxide, with or with-</a:t>
            </a:r>
          </a:p>
          <a:p>
            <a:r>
              <a:rPr lang="en-US" sz="1000" dirty="0"/>
              <a:t>out premedication with halogenated anesthetics, is</a:t>
            </a:r>
          </a:p>
          <a:p>
            <a:r>
              <a:rPr lang="en-US" sz="1000" dirty="0"/>
              <a:t>acceptable with conditions for euthanasia of small </a:t>
            </a:r>
            <a:r>
              <a:rPr lang="en-US" sz="1000" dirty="0" err="1"/>
              <a:t>ro</a:t>
            </a:r>
            <a:r>
              <a:rPr lang="en-US" sz="1000" dirty="0"/>
              <a:t>-</a:t>
            </a:r>
          </a:p>
          <a:p>
            <a:r>
              <a:rPr lang="en-US" sz="1000" dirty="0"/>
              <a:t>dents.58 Compressed CO2 gas in cylinders are the rec-</a:t>
            </a:r>
          </a:p>
          <a:p>
            <a:r>
              <a:rPr lang="en-US" sz="1000" dirty="0" err="1"/>
              <a:t>ommended</a:t>
            </a:r>
            <a:r>
              <a:rPr lang="en-US" sz="1000" dirty="0"/>
              <a:t> source of CO2 because gas inflow to the</a:t>
            </a:r>
          </a:p>
          <a:p>
            <a:r>
              <a:rPr lang="en-US" sz="1000" dirty="0"/>
              <a:t>chamber can be precisely regulated. </a:t>
            </a:r>
            <a:r>
              <a:rPr lang="en-US" sz="1000" b="1" u="sng" dirty="0">
                <a:solidFill>
                  <a:schemeClr val="bg1"/>
                </a:solidFill>
              </a:rPr>
              <a:t>An optimal flow</a:t>
            </a:r>
          </a:p>
          <a:p>
            <a:r>
              <a:rPr lang="en-US" sz="1000" b="1" u="sng" dirty="0">
                <a:solidFill>
                  <a:schemeClr val="bg1"/>
                </a:solidFill>
              </a:rPr>
              <a:t>rate for CO2 euthanasia systems should displace 30%</a:t>
            </a:r>
          </a:p>
          <a:p>
            <a:r>
              <a:rPr lang="en-US" sz="1000" b="1" u="sng" dirty="0">
                <a:solidFill>
                  <a:schemeClr val="bg1"/>
                </a:solidFill>
              </a:rPr>
              <a:t>to 70% of the chamber or cage volume/min, with the</a:t>
            </a:r>
          </a:p>
          <a:p>
            <a:r>
              <a:rPr lang="en-US" sz="1000" b="1" u="sng" dirty="0">
                <a:solidFill>
                  <a:schemeClr val="bg1"/>
                </a:solidFill>
              </a:rPr>
              <a:t>understanding that there is potential for increased</a:t>
            </a:r>
          </a:p>
          <a:p>
            <a:r>
              <a:rPr lang="en-US" sz="1000" b="1" u="sng" dirty="0">
                <a:solidFill>
                  <a:schemeClr val="bg1"/>
                </a:solidFill>
              </a:rPr>
              <a:t>distress due to dyspnea at lower flow rates or mucous</a:t>
            </a:r>
          </a:p>
          <a:p>
            <a:r>
              <a:rPr lang="en-US" sz="1000" b="1" u="sng" dirty="0">
                <a:solidFill>
                  <a:schemeClr val="bg1"/>
                </a:solidFill>
              </a:rPr>
              <a:t>membrane pain associated with flow rates at the high</a:t>
            </a:r>
          </a:p>
          <a:p>
            <a:r>
              <a:rPr lang="en-US" sz="1000" b="1" u="sng" dirty="0">
                <a:solidFill>
                  <a:schemeClr val="bg1"/>
                </a:solidFill>
              </a:rPr>
              <a:t>ends of this range</a:t>
            </a:r>
            <a:r>
              <a:rPr lang="en-US" sz="1000" dirty="0"/>
              <a:t>.31,32,54,56,59–64 However, as there is</a:t>
            </a:r>
          </a:p>
          <a:p>
            <a:r>
              <a:rPr lang="en-US" sz="1000" dirty="0"/>
              <a:t>no clear evidence of a flow rate that optimally mini-</a:t>
            </a:r>
          </a:p>
          <a:p>
            <a:r>
              <a:rPr lang="en-US" sz="1000" dirty="0" err="1"/>
              <a:t>mizes</a:t>
            </a:r>
            <a:r>
              <a:rPr lang="en-US" sz="1000" dirty="0"/>
              <a:t> both pain and distress for all species, sexes, and</a:t>
            </a:r>
          </a:p>
          <a:p>
            <a:r>
              <a:rPr lang="en-US" sz="1000" dirty="0"/>
              <a:t>genetic backgrounds, veterinarians should use their</a:t>
            </a:r>
          </a:p>
          <a:p>
            <a:r>
              <a:rPr lang="en-US" sz="1000" dirty="0"/>
              <a:t>professional judgment to determine which flow rate</a:t>
            </a:r>
          </a:p>
          <a:p>
            <a:r>
              <a:rPr lang="en-US" sz="1000" dirty="0"/>
              <a:t>is appropriate for their circumstances.31,32,56 Prefilled</a:t>
            </a:r>
          </a:p>
          <a:p>
            <a:r>
              <a:rPr lang="en-US" sz="1000" dirty="0"/>
              <a:t>chambers are not recommended due to the potential</a:t>
            </a:r>
          </a:p>
          <a:p>
            <a:r>
              <a:rPr lang="en-US" sz="1000" dirty="0"/>
              <a:t>for significant pain upon inhalation of the gas.60,65 If</a:t>
            </a:r>
          </a:p>
          <a:p>
            <a:r>
              <a:rPr lang="en-US" sz="1000" dirty="0"/>
              <a:t>euthanasia is not conducted in the home cage, </a:t>
            </a:r>
            <a:r>
              <a:rPr lang="en-US" sz="1000" dirty="0" err="1"/>
              <a:t>induc</a:t>
            </a:r>
            <a:r>
              <a:rPr lang="en-US" sz="1000" dirty="0"/>
              <a:t>-</a:t>
            </a:r>
          </a:p>
          <a:p>
            <a:r>
              <a:rPr lang="en-US" sz="1000" dirty="0" err="1"/>
              <a:t>tion</a:t>
            </a:r>
            <a:r>
              <a:rPr lang="en-US" sz="1000" dirty="0"/>
              <a:t> chambers should be emptied and cleaned be-</a:t>
            </a:r>
          </a:p>
          <a:p>
            <a:r>
              <a:rPr lang="en-US" sz="1000" dirty="0"/>
              <a:t>tween uses. Addition of O2 to CO2 will prolong the</a:t>
            </a:r>
          </a:p>
          <a:p>
            <a:r>
              <a:rPr lang="en-US" sz="1000" dirty="0"/>
              <a:t>time to death and may complicate determination of</a:t>
            </a:r>
          </a:p>
          <a:p>
            <a:r>
              <a:rPr lang="en-US" sz="1000" dirty="0"/>
              <a:t>consciousness. There appears to be no advantage to</a:t>
            </a:r>
          </a:p>
          <a:p>
            <a:r>
              <a:rPr lang="en-US" sz="1000" dirty="0"/>
              <a:t>combining O2 with CO2 for euthanasia.11,60</a:t>
            </a:r>
          </a:p>
        </p:txBody>
      </p:sp>
      <p:sp>
        <p:nvSpPr>
          <p:cNvPr id="4" name="Rectangle 3">
            <a:extLst>
              <a:ext uri="{FF2B5EF4-FFF2-40B4-BE49-F238E27FC236}">
                <a16:creationId xmlns:a16="http://schemas.microsoft.com/office/drawing/2014/main" id="{F7643FE6-6AD1-4AD0-A10C-606A468CA854}"/>
              </a:ext>
            </a:extLst>
          </p:cNvPr>
          <p:cNvSpPr/>
          <p:nvPr/>
        </p:nvSpPr>
        <p:spPr>
          <a:xfrm>
            <a:off x="728443" y="163315"/>
            <a:ext cx="3512191" cy="923330"/>
          </a:xfrm>
          <a:prstGeom prst="rect">
            <a:avLst/>
          </a:prstGeom>
          <a:ln w="25400">
            <a:solidFill>
              <a:schemeClr val="accent6"/>
            </a:solidFill>
          </a:ln>
        </p:spPr>
        <p:txBody>
          <a:bodyPr wrap="square">
            <a:spAutoFit/>
          </a:bodyPr>
          <a:lstStyle/>
          <a:p>
            <a:r>
              <a:rPr lang="en-US" b="1" dirty="0">
                <a:solidFill>
                  <a:schemeClr val="bg1"/>
                </a:solidFill>
              </a:rPr>
              <a:t>AVMA Guidelines</a:t>
            </a:r>
          </a:p>
          <a:p>
            <a:r>
              <a:rPr lang="en-US" b="1" dirty="0">
                <a:solidFill>
                  <a:schemeClr val="bg1"/>
                </a:solidFill>
              </a:rPr>
              <a:t>for the Euthanasia of Animals:</a:t>
            </a:r>
          </a:p>
          <a:p>
            <a:r>
              <a:rPr lang="en-US" b="1" dirty="0">
                <a:solidFill>
                  <a:schemeClr val="bg1"/>
                </a:solidFill>
              </a:rPr>
              <a:t>2020 Edition*</a:t>
            </a:r>
          </a:p>
        </p:txBody>
      </p:sp>
      <p:sp>
        <p:nvSpPr>
          <p:cNvPr id="5" name="TextBox 4">
            <a:extLst>
              <a:ext uri="{FF2B5EF4-FFF2-40B4-BE49-F238E27FC236}">
                <a16:creationId xmlns:a16="http://schemas.microsoft.com/office/drawing/2014/main" id="{577AACDB-E597-4FA4-A4F3-F6A9F3AAF458}"/>
              </a:ext>
            </a:extLst>
          </p:cNvPr>
          <p:cNvSpPr txBox="1"/>
          <p:nvPr/>
        </p:nvSpPr>
        <p:spPr>
          <a:xfrm>
            <a:off x="2286000" y="1101405"/>
            <a:ext cx="2249997" cy="230832"/>
          </a:xfrm>
          <a:prstGeom prst="rect">
            <a:avLst/>
          </a:prstGeom>
          <a:noFill/>
        </p:spPr>
        <p:txBody>
          <a:bodyPr wrap="square" rtlCol="0">
            <a:spAutoFit/>
          </a:bodyPr>
          <a:lstStyle/>
          <a:p>
            <a:r>
              <a:rPr lang="en-US" sz="900" dirty="0"/>
              <a:t>Pgs. 60-61</a:t>
            </a:r>
          </a:p>
        </p:txBody>
      </p:sp>
    </p:spTree>
    <p:extLst>
      <p:ext uri="{BB962C8B-B14F-4D97-AF65-F5344CB8AC3E}">
        <p14:creationId xmlns:p14="http://schemas.microsoft.com/office/powerpoint/2010/main" val="218784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1188-5806-4DC6-91DC-9A0F93D0721C}"/>
              </a:ext>
            </a:extLst>
          </p:cNvPr>
          <p:cNvSpPr>
            <a:spLocks noGrp="1"/>
          </p:cNvSpPr>
          <p:nvPr>
            <p:ph type="title"/>
          </p:nvPr>
        </p:nvSpPr>
        <p:spPr>
          <a:xfrm>
            <a:off x="466725" y="46038"/>
            <a:ext cx="10972800" cy="895350"/>
          </a:xfrm>
          <a:ln w="25400">
            <a:solidFill>
              <a:srgbClr val="FF0000"/>
            </a:solidFill>
          </a:ln>
        </p:spPr>
        <p:txBody>
          <a:bodyPr/>
          <a:lstStyle/>
          <a:p>
            <a:r>
              <a:rPr lang="en-US" dirty="0"/>
              <a:t>Veterinary Care/Animal Monitoring</a:t>
            </a:r>
          </a:p>
        </p:txBody>
      </p:sp>
      <p:pic>
        <p:nvPicPr>
          <p:cNvPr id="4" name="Content Placeholder 3">
            <a:extLst>
              <a:ext uri="{FF2B5EF4-FFF2-40B4-BE49-F238E27FC236}">
                <a16:creationId xmlns:a16="http://schemas.microsoft.com/office/drawing/2014/main" id="{FE5BC90A-D5A6-4FDB-B92F-794E29CB1A2F}"/>
              </a:ext>
            </a:extLst>
          </p:cNvPr>
          <p:cNvPicPr>
            <a:picLocks noGrp="1" noChangeAspect="1"/>
          </p:cNvPicPr>
          <p:nvPr>
            <p:ph idx="1"/>
          </p:nvPr>
        </p:nvPicPr>
        <p:blipFill>
          <a:blip r:embed="rId2"/>
          <a:stretch>
            <a:fillRect/>
          </a:stretch>
        </p:blipFill>
        <p:spPr>
          <a:xfrm>
            <a:off x="609600" y="1031337"/>
            <a:ext cx="10972800" cy="1745316"/>
          </a:xfrm>
          <a:prstGeom prst="rect">
            <a:avLst/>
          </a:prstGeom>
        </p:spPr>
      </p:pic>
      <p:pic>
        <p:nvPicPr>
          <p:cNvPr id="5" name="Picture 4">
            <a:extLst>
              <a:ext uri="{FF2B5EF4-FFF2-40B4-BE49-F238E27FC236}">
                <a16:creationId xmlns:a16="http://schemas.microsoft.com/office/drawing/2014/main" id="{2BAAC2B2-C393-4385-BE76-39E3E3D1652A}"/>
              </a:ext>
            </a:extLst>
          </p:cNvPr>
          <p:cNvPicPr>
            <a:picLocks noChangeAspect="1"/>
          </p:cNvPicPr>
          <p:nvPr/>
        </p:nvPicPr>
        <p:blipFill>
          <a:blip r:embed="rId3"/>
          <a:stretch>
            <a:fillRect/>
          </a:stretch>
        </p:blipFill>
        <p:spPr>
          <a:xfrm>
            <a:off x="166687" y="2776653"/>
            <a:ext cx="9548814" cy="2885106"/>
          </a:xfrm>
          <a:prstGeom prst="rect">
            <a:avLst/>
          </a:prstGeom>
        </p:spPr>
      </p:pic>
      <p:pic>
        <p:nvPicPr>
          <p:cNvPr id="6" name="Picture 5">
            <a:extLst>
              <a:ext uri="{FF2B5EF4-FFF2-40B4-BE49-F238E27FC236}">
                <a16:creationId xmlns:a16="http://schemas.microsoft.com/office/drawing/2014/main" id="{7D788DF8-C1C4-48F6-AB30-602D8B7652B1}"/>
              </a:ext>
            </a:extLst>
          </p:cNvPr>
          <p:cNvPicPr>
            <a:picLocks noChangeAspect="1"/>
          </p:cNvPicPr>
          <p:nvPr/>
        </p:nvPicPr>
        <p:blipFill>
          <a:blip r:embed="rId4"/>
          <a:stretch>
            <a:fillRect/>
          </a:stretch>
        </p:blipFill>
        <p:spPr>
          <a:xfrm>
            <a:off x="6486525" y="5751708"/>
            <a:ext cx="5248275" cy="953892"/>
          </a:xfrm>
          <a:prstGeom prst="rect">
            <a:avLst/>
          </a:prstGeom>
        </p:spPr>
      </p:pic>
    </p:spTree>
    <p:extLst>
      <p:ext uri="{BB962C8B-B14F-4D97-AF65-F5344CB8AC3E}">
        <p14:creationId xmlns:p14="http://schemas.microsoft.com/office/powerpoint/2010/main" val="19681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F3E66690-5E76-4D09-BB9A-2384813C40C8}"/>
              </a:ext>
            </a:extLst>
          </p:cNvPr>
          <p:cNvPicPr>
            <a:picLocks noChangeAspect="1"/>
          </p:cNvPicPr>
          <p:nvPr/>
        </p:nvPicPr>
        <p:blipFill>
          <a:blip r:embed="rId2"/>
          <a:stretch>
            <a:fillRect/>
          </a:stretch>
        </p:blipFill>
        <p:spPr>
          <a:xfrm>
            <a:off x="5230141" y="596963"/>
            <a:ext cx="6609433" cy="5664074"/>
          </a:xfrm>
          <a:prstGeom prst="rect">
            <a:avLst/>
          </a:prstGeom>
          <a:solidFill>
            <a:srgbClr val="0070C0"/>
          </a:solidFill>
          <a:ln w="25400">
            <a:solidFill>
              <a:srgbClr val="0070C0"/>
            </a:solidFill>
          </a:ln>
        </p:spPr>
      </p:pic>
      <p:sp>
        <p:nvSpPr>
          <p:cNvPr id="5" name="TextBox 4">
            <a:extLst>
              <a:ext uri="{FF2B5EF4-FFF2-40B4-BE49-F238E27FC236}">
                <a16:creationId xmlns:a16="http://schemas.microsoft.com/office/drawing/2014/main" id="{5E254E2E-9595-4E69-8478-AC5375E65615}"/>
              </a:ext>
            </a:extLst>
          </p:cNvPr>
          <p:cNvSpPr txBox="1"/>
          <p:nvPr/>
        </p:nvSpPr>
        <p:spPr>
          <a:xfrm>
            <a:off x="114300" y="685800"/>
            <a:ext cx="3894809" cy="954107"/>
          </a:xfrm>
          <a:prstGeom prst="rect">
            <a:avLst/>
          </a:prstGeom>
          <a:solidFill>
            <a:schemeClr val="accent1">
              <a:lumMod val="20000"/>
              <a:lumOff val="80000"/>
            </a:schemeClr>
          </a:solidFill>
          <a:ln w="25400">
            <a:solidFill>
              <a:srgbClr val="7030A0"/>
            </a:solidFill>
          </a:ln>
        </p:spPr>
        <p:txBody>
          <a:bodyPr wrap="square" rtlCol="0">
            <a:spAutoFit/>
          </a:bodyPr>
          <a:lstStyle/>
          <a:p>
            <a:pPr algn="ctr"/>
            <a:r>
              <a:rPr lang="en-US" sz="2800" b="1" dirty="0">
                <a:solidFill>
                  <a:srgbClr val="7030A0"/>
                </a:solidFill>
              </a:rPr>
              <a:t>CLIENT OWNED ANIMALS</a:t>
            </a:r>
          </a:p>
        </p:txBody>
      </p:sp>
      <p:pic>
        <p:nvPicPr>
          <p:cNvPr id="11" name="Picture 10">
            <a:extLst>
              <a:ext uri="{FF2B5EF4-FFF2-40B4-BE49-F238E27FC236}">
                <a16:creationId xmlns:a16="http://schemas.microsoft.com/office/drawing/2014/main" id="{E7F69CCE-7E71-4F4B-87C3-1CB82F7531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29691" y="685800"/>
            <a:ext cx="3248025" cy="3400425"/>
          </a:xfrm>
          <a:prstGeom prst="rect">
            <a:avLst/>
          </a:prstGeom>
        </p:spPr>
      </p:pic>
      <p:sp>
        <p:nvSpPr>
          <p:cNvPr id="12" name="TextBox 11">
            <a:extLst>
              <a:ext uri="{FF2B5EF4-FFF2-40B4-BE49-F238E27FC236}">
                <a16:creationId xmlns:a16="http://schemas.microsoft.com/office/drawing/2014/main" id="{B89B80F8-B87C-46E3-A04D-5D41B13DC56E}"/>
              </a:ext>
            </a:extLst>
          </p:cNvPr>
          <p:cNvSpPr txBox="1"/>
          <p:nvPr/>
        </p:nvSpPr>
        <p:spPr>
          <a:xfrm>
            <a:off x="285750" y="4333875"/>
            <a:ext cx="4591966" cy="2031325"/>
          </a:xfrm>
          <a:prstGeom prst="rect">
            <a:avLst/>
          </a:prstGeom>
          <a:noFill/>
        </p:spPr>
        <p:txBody>
          <a:bodyPr wrap="square" rtlCol="0">
            <a:spAutoFit/>
          </a:bodyPr>
          <a:lstStyle/>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b="1" dirty="0">
                <a:solidFill>
                  <a:srgbClr val="7030A0"/>
                </a:solidFill>
              </a:rPr>
              <a:t>Client Owned Animals</a:t>
            </a:r>
          </a:p>
          <a:p>
            <a:pPr marL="285750" indent="-285750" algn="ctr">
              <a:buFont typeface="Arial" panose="020B0604020202020204" pitchFamily="34" charset="0"/>
              <a:buChar char="•"/>
            </a:pPr>
            <a:r>
              <a:rPr lang="en-US" b="1" dirty="0">
                <a:solidFill>
                  <a:srgbClr val="7030A0"/>
                </a:solidFill>
              </a:rPr>
              <a:t>Elective Surgeries</a:t>
            </a:r>
          </a:p>
          <a:p>
            <a:pPr marL="285750" indent="-285750" algn="ctr">
              <a:buFont typeface="Arial" panose="020B0604020202020204" pitchFamily="34" charset="0"/>
              <a:buChar char="•"/>
            </a:pPr>
            <a:r>
              <a:rPr lang="en-US" b="1" dirty="0">
                <a:solidFill>
                  <a:srgbClr val="7030A0"/>
                </a:solidFill>
              </a:rPr>
              <a:t>Pain Relief</a:t>
            </a:r>
          </a:p>
          <a:p>
            <a:pPr marL="285750" indent="-285750" algn="ctr">
              <a:buFont typeface="Arial" panose="020B0604020202020204" pitchFamily="34" charset="0"/>
              <a:buChar char="•"/>
            </a:pPr>
            <a:r>
              <a:rPr lang="en-US" b="1" dirty="0">
                <a:solidFill>
                  <a:srgbClr val="7030A0"/>
                </a:solidFill>
              </a:rPr>
              <a:t>FDA Approved Drugs?</a:t>
            </a:r>
          </a:p>
          <a:p>
            <a:pPr marL="285750" indent="-285750" algn="ctr">
              <a:buFont typeface="Arial" panose="020B0604020202020204" pitchFamily="34" charset="0"/>
              <a:buChar char="•"/>
            </a:pPr>
            <a:r>
              <a:rPr lang="en-US" b="1" dirty="0">
                <a:solidFill>
                  <a:srgbClr val="7030A0"/>
                </a:solidFill>
              </a:rPr>
              <a:t>Labeled or Extra Labeled</a:t>
            </a:r>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817274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5C87-FB0F-4E66-820C-62933042A3A3}"/>
              </a:ext>
            </a:extLst>
          </p:cNvPr>
          <p:cNvSpPr>
            <a:spLocks noGrp="1"/>
          </p:cNvSpPr>
          <p:nvPr>
            <p:ph type="title"/>
          </p:nvPr>
        </p:nvSpPr>
        <p:spPr>
          <a:ln w="25400">
            <a:solidFill>
              <a:srgbClr val="0070C0"/>
            </a:solidFill>
          </a:ln>
        </p:spPr>
        <p:txBody>
          <a:bodyPr/>
          <a:lstStyle/>
          <a:p>
            <a:r>
              <a:rPr lang="en-US" dirty="0"/>
              <a:t>Background Proposal #2</a:t>
            </a:r>
          </a:p>
        </p:txBody>
      </p:sp>
      <p:pic>
        <p:nvPicPr>
          <p:cNvPr id="4" name="Content Placeholder 3">
            <a:extLst>
              <a:ext uri="{FF2B5EF4-FFF2-40B4-BE49-F238E27FC236}">
                <a16:creationId xmlns:a16="http://schemas.microsoft.com/office/drawing/2014/main" id="{67839434-E6FC-4701-8781-E10EFBD1DF58}"/>
              </a:ext>
            </a:extLst>
          </p:cNvPr>
          <p:cNvPicPr>
            <a:picLocks noGrp="1" noChangeAspect="1"/>
          </p:cNvPicPr>
          <p:nvPr>
            <p:ph idx="1"/>
          </p:nvPr>
        </p:nvPicPr>
        <p:blipFill>
          <a:blip r:embed="rId2"/>
          <a:stretch>
            <a:fillRect/>
          </a:stretch>
        </p:blipFill>
        <p:spPr>
          <a:xfrm>
            <a:off x="2359500" y="1600200"/>
            <a:ext cx="7472999" cy="4708525"/>
          </a:xfrm>
          <a:prstGeom prst="rect">
            <a:avLst/>
          </a:prstGeom>
          <a:ln w="25400">
            <a:solidFill>
              <a:srgbClr val="0070C0"/>
            </a:solidFill>
          </a:ln>
        </p:spPr>
      </p:pic>
    </p:spTree>
    <p:extLst>
      <p:ext uri="{BB962C8B-B14F-4D97-AF65-F5344CB8AC3E}">
        <p14:creationId xmlns:p14="http://schemas.microsoft.com/office/powerpoint/2010/main" val="830970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5FFC1-B66D-49F5-A0B6-EF899CF0E2E0}"/>
              </a:ext>
            </a:extLst>
          </p:cNvPr>
          <p:cNvSpPr>
            <a:spLocks noGrp="1"/>
          </p:cNvSpPr>
          <p:nvPr>
            <p:ph type="title"/>
          </p:nvPr>
        </p:nvSpPr>
        <p:spPr>
          <a:ln w="25400">
            <a:solidFill>
              <a:srgbClr val="0070C0"/>
            </a:solidFill>
          </a:ln>
        </p:spPr>
        <p:txBody>
          <a:bodyPr/>
          <a:lstStyle/>
          <a:p>
            <a:r>
              <a:rPr lang="en-US" dirty="0"/>
              <a:t>Project Proposal: Materials and Methods</a:t>
            </a:r>
          </a:p>
        </p:txBody>
      </p:sp>
      <p:pic>
        <p:nvPicPr>
          <p:cNvPr id="4" name="Content Placeholder 3">
            <a:extLst>
              <a:ext uri="{FF2B5EF4-FFF2-40B4-BE49-F238E27FC236}">
                <a16:creationId xmlns:a16="http://schemas.microsoft.com/office/drawing/2014/main" id="{E4CA625F-DFE9-4388-985D-E3B3890915F6}"/>
              </a:ext>
            </a:extLst>
          </p:cNvPr>
          <p:cNvPicPr>
            <a:picLocks noGrp="1" noChangeAspect="1"/>
          </p:cNvPicPr>
          <p:nvPr>
            <p:ph idx="1"/>
          </p:nvPr>
        </p:nvPicPr>
        <p:blipFill>
          <a:blip r:embed="rId2"/>
          <a:stretch>
            <a:fillRect/>
          </a:stretch>
        </p:blipFill>
        <p:spPr>
          <a:xfrm>
            <a:off x="2972849" y="1600200"/>
            <a:ext cx="6246301" cy="4708525"/>
          </a:xfrm>
          <a:prstGeom prst="rect">
            <a:avLst/>
          </a:prstGeom>
          <a:ln w="25400">
            <a:solidFill>
              <a:srgbClr val="0070C0"/>
            </a:solidFill>
          </a:ln>
        </p:spPr>
      </p:pic>
      <p:pic>
        <p:nvPicPr>
          <p:cNvPr id="6" name="Picture 5">
            <a:extLst>
              <a:ext uri="{FF2B5EF4-FFF2-40B4-BE49-F238E27FC236}">
                <a16:creationId xmlns:a16="http://schemas.microsoft.com/office/drawing/2014/main" id="{BF924186-1A6E-45B8-8203-9F3E762F0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9" y="3801936"/>
            <a:ext cx="2781426" cy="2781426"/>
          </a:xfrm>
          <a:prstGeom prst="rect">
            <a:avLst/>
          </a:prstGeom>
        </p:spPr>
      </p:pic>
    </p:spTree>
    <p:extLst>
      <p:ext uri="{BB962C8B-B14F-4D97-AF65-F5344CB8AC3E}">
        <p14:creationId xmlns:p14="http://schemas.microsoft.com/office/powerpoint/2010/main" val="153696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71794C4-B32A-47C1-95A3-B33C26916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339" y="4155536"/>
            <a:ext cx="2046152" cy="2046152"/>
          </a:xfrm>
          <a:prstGeom prst="rect">
            <a:avLst/>
          </a:prstGeom>
        </p:spPr>
      </p:pic>
      <p:sp>
        <p:nvSpPr>
          <p:cNvPr id="2" name="Title 1">
            <a:extLst>
              <a:ext uri="{FF2B5EF4-FFF2-40B4-BE49-F238E27FC236}">
                <a16:creationId xmlns:a16="http://schemas.microsoft.com/office/drawing/2014/main" id="{9B653EDB-9ADE-4B2F-9435-0BDBB981FC06}"/>
              </a:ext>
            </a:extLst>
          </p:cNvPr>
          <p:cNvSpPr>
            <a:spLocks noGrp="1"/>
          </p:cNvSpPr>
          <p:nvPr>
            <p:ph type="title"/>
          </p:nvPr>
        </p:nvSpPr>
        <p:spPr>
          <a:ln w="25400">
            <a:solidFill>
              <a:srgbClr val="0070C0"/>
            </a:solidFill>
          </a:ln>
        </p:spPr>
        <p:txBody>
          <a:bodyPr>
            <a:normAutofit/>
          </a:bodyPr>
          <a:lstStyle/>
          <a:p>
            <a:r>
              <a:rPr lang="en-US" dirty="0"/>
              <a:t>Veterinary Care and Animal Monitoring</a:t>
            </a:r>
          </a:p>
        </p:txBody>
      </p:sp>
      <p:sp>
        <p:nvSpPr>
          <p:cNvPr id="6" name="TextBox 5">
            <a:extLst>
              <a:ext uri="{FF2B5EF4-FFF2-40B4-BE49-F238E27FC236}">
                <a16:creationId xmlns:a16="http://schemas.microsoft.com/office/drawing/2014/main" id="{34391CA9-CF97-424D-AC67-767EB00DA7F4}"/>
              </a:ext>
            </a:extLst>
          </p:cNvPr>
          <p:cNvSpPr txBox="1"/>
          <p:nvPr/>
        </p:nvSpPr>
        <p:spPr>
          <a:xfrm>
            <a:off x="7581900" y="3757613"/>
            <a:ext cx="3400425" cy="2585323"/>
          </a:xfrm>
          <a:prstGeom prst="rect">
            <a:avLst/>
          </a:prstGeom>
          <a:noFill/>
          <a:ln w="25400">
            <a:solidFill>
              <a:srgbClr val="0070C0"/>
            </a:solidFill>
          </a:ln>
        </p:spPr>
        <p:txBody>
          <a:bodyPr wrap="square" rtlCol="0">
            <a:spAutoFit/>
          </a:bodyPr>
          <a:lstStyle/>
          <a:p>
            <a:r>
              <a:rPr lang="en-US" dirty="0"/>
              <a:t>One key difference is the fact that these client owned animals are most likely at home.  The Animal Monitoring Plan should reflect both observations and parameters to be assessed while in house patients and what the client will be assessing. </a:t>
            </a:r>
          </a:p>
        </p:txBody>
      </p:sp>
      <p:pic>
        <p:nvPicPr>
          <p:cNvPr id="7" name="Content Placeholder 3">
            <a:extLst>
              <a:ext uri="{FF2B5EF4-FFF2-40B4-BE49-F238E27FC236}">
                <a16:creationId xmlns:a16="http://schemas.microsoft.com/office/drawing/2014/main" id="{E627DCE3-85AD-4F47-BDEC-546A80FD25AC}"/>
              </a:ext>
            </a:extLst>
          </p:cNvPr>
          <p:cNvPicPr>
            <a:picLocks noGrp="1" noChangeAspect="1"/>
          </p:cNvPicPr>
          <p:nvPr>
            <p:ph idx="1"/>
          </p:nvPr>
        </p:nvPicPr>
        <p:blipFill>
          <a:blip r:embed="rId3"/>
          <a:stretch>
            <a:fillRect/>
          </a:stretch>
        </p:blipFill>
        <p:spPr>
          <a:xfrm>
            <a:off x="609600" y="1679388"/>
            <a:ext cx="10972800" cy="1745316"/>
          </a:xfrm>
          <a:prstGeom prst="rect">
            <a:avLst/>
          </a:prstGeom>
        </p:spPr>
      </p:pic>
      <p:sp>
        <p:nvSpPr>
          <p:cNvPr id="8" name="TextBox 7">
            <a:extLst>
              <a:ext uri="{FF2B5EF4-FFF2-40B4-BE49-F238E27FC236}">
                <a16:creationId xmlns:a16="http://schemas.microsoft.com/office/drawing/2014/main" id="{33858392-8365-4C17-AC85-CCEA3B392DF8}"/>
              </a:ext>
            </a:extLst>
          </p:cNvPr>
          <p:cNvSpPr txBox="1"/>
          <p:nvPr/>
        </p:nvSpPr>
        <p:spPr>
          <a:xfrm>
            <a:off x="971550" y="4076700"/>
            <a:ext cx="6467475" cy="1200329"/>
          </a:xfrm>
          <a:prstGeom prst="rect">
            <a:avLst/>
          </a:prstGeom>
          <a:noFill/>
        </p:spPr>
        <p:txBody>
          <a:bodyPr wrap="square" rtlCol="0">
            <a:spAutoFit/>
          </a:bodyPr>
          <a:lstStyle/>
          <a:p>
            <a:pPr algn="ctr"/>
            <a:r>
              <a:rPr lang="en-US" b="1" dirty="0">
                <a:solidFill>
                  <a:schemeClr val="bg1"/>
                </a:solidFill>
              </a:rPr>
              <a:t>Parameters to Monitor and what intervention will occur</a:t>
            </a:r>
          </a:p>
          <a:p>
            <a:pPr algn="ct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What parameters should be assessed?</a:t>
            </a:r>
          </a:p>
          <a:p>
            <a:pPr marL="285750" indent="-285750">
              <a:buFont typeface="Arial" panose="020B0604020202020204" pitchFamily="34" charset="0"/>
              <a:buChar char="•"/>
            </a:pPr>
            <a:r>
              <a:rPr lang="en-US" b="1" dirty="0">
                <a:solidFill>
                  <a:schemeClr val="bg1"/>
                </a:solidFill>
              </a:rPr>
              <a:t>Should there be a rescue analgesia point?</a:t>
            </a:r>
          </a:p>
        </p:txBody>
      </p:sp>
      <p:sp>
        <p:nvSpPr>
          <p:cNvPr id="9" name="TextBox 8">
            <a:extLst>
              <a:ext uri="{FF2B5EF4-FFF2-40B4-BE49-F238E27FC236}">
                <a16:creationId xmlns:a16="http://schemas.microsoft.com/office/drawing/2014/main" id="{442723A3-594E-4282-A16C-FB9529884E87}"/>
              </a:ext>
            </a:extLst>
          </p:cNvPr>
          <p:cNvSpPr txBox="1"/>
          <p:nvPr/>
        </p:nvSpPr>
        <p:spPr>
          <a:xfrm>
            <a:off x="132857" y="5878522"/>
            <a:ext cx="6353175" cy="646331"/>
          </a:xfrm>
          <a:prstGeom prst="rect">
            <a:avLst/>
          </a:prstGeom>
          <a:noFill/>
        </p:spPr>
        <p:txBody>
          <a:bodyPr wrap="square" rtlCol="0">
            <a:spAutoFit/>
          </a:bodyPr>
          <a:lstStyle/>
          <a:p>
            <a:pPr algn="ctr"/>
            <a:r>
              <a:rPr lang="en-US" dirty="0"/>
              <a:t>How to deal with CONFLICT OF INTEREST</a:t>
            </a:r>
          </a:p>
          <a:p>
            <a:pPr algn="ctr"/>
            <a:r>
              <a:rPr lang="en-US" dirty="0"/>
              <a:t>Veterinarian Clinicians as the Primary Investigator</a:t>
            </a:r>
          </a:p>
        </p:txBody>
      </p:sp>
    </p:spTree>
    <p:extLst>
      <p:ext uri="{BB962C8B-B14F-4D97-AF65-F5344CB8AC3E}">
        <p14:creationId xmlns:p14="http://schemas.microsoft.com/office/powerpoint/2010/main" val="209175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74C0-F7F2-47C6-8FBE-CB2E0CDD41D5}"/>
              </a:ext>
            </a:extLst>
          </p:cNvPr>
          <p:cNvSpPr>
            <a:spLocks noGrp="1"/>
          </p:cNvSpPr>
          <p:nvPr>
            <p:ph type="title"/>
          </p:nvPr>
        </p:nvSpPr>
        <p:spPr>
          <a:ln w="25400">
            <a:solidFill>
              <a:srgbClr val="0070C0"/>
            </a:solidFill>
          </a:ln>
        </p:spPr>
        <p:txBody>
          <a:bodyPr/>
          <a:lstStyle/>
          <a:p>
            <a:r>
              <a:rPr lang="en-US" dirty="0"/>
              <a:t>End Points and Dispositions</a:t>
            </a:r>
          </a:p>
        </p:txBody>
      </p:sp>
      <p:pic>
        <p:nvPicPr>
          <p:cNvPr id="4" name="Content Placeholder 3">
            <a:extLst>
              <a:ext uri="{FF2B5EF4-FFF2-40B4-BE49-F238E27FC236}">
                <a16:creationId xmlns:a16="http://schemas.microsoft.com/office/drawing/2014/main" id="{D068BF47-9825-4B82-8CC3-59EB63908921}"/>
              </a:ext>
            </a:extLst>
          </p:cNvPr>
          <p:cNvPicPr>
            <a:picLocks noGrp="1" noChangeAspect="1"/>
          </p:cNvPicPr>
          <p:nvPr>
            <p:ph idx="1"/>
          </p:nvPr>
        </p:nvPicPr>
        <p:blipFill>
          <a:blip r:embed="rId2"/>
          <a:stretch>
            <a:fillRect/>
          </a:stretch>
        </p:blipFill>
        <p:spPr>
          <a:xfrm>
            <a:off x="609600" y="2773694"/>
            <a:ext cx="10972800" cy="2361537"/>
          </a:xfrm>
          <a:prstGeom prst="rect">
            <a:avLst/>
          </a:prstGeom>
          <a:ln w="25400">
            <a:solidFill>
              <a:srgbClr val="0070C0"/>
            </a:solidFill>
          </a:ln>
        </p:spPr>
      </p:pic>
    </p:spTree>
    <p:extLst>
      <p:ext uri="{BB962C8B-B14F-4D97-AF65-F5344CB8AC3E}">
        <p14:creationId xmlns:p14="http://schemas.microsoft.com/office/powerpoint/2010/main" val="58169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470845D-F4A2-47FC-B45F-0D19B8F85915}"/>
              </a:ext>
            </a:extLst>
          </p:cNvPr>
          <p:cNvPicPr>
            <a:picLocks noGrp="1" noChangeAspect="1"/>
          </p:cNvPicPr>
          <p:nvPr>
            <p:ph idx="1"/>
          </p:nvPr>
        </p:nvPicPr>
        <p:blipFill>
          <a:blip r:embed="rId2"/>
          <a:stretch>
            <a:fillRect/>
          </a:stretch>
        </p:blipFill>
        <p:spPr>
          <a:xfrm rot="21056038">
            <a:off x="712287" y="445131"/>
            <a:ext cx="4327062" cy="5928940"/>
          </a:xfrm>
          <a:prstGeom prst="rect">
            <a:avLst/>
          </a:prstGeom>
          <a:solidFill>
            <a:schemeClr val="tx1"/>
          </a:solidFill>
          <a:ln w="25400">
            <a:solidFill>
              <a:srgbClr val="0070C0"/>
            </a:solidFill>
          </a:ln>
        </p:spPr>
      </p:pic>
      <p:sp>
        <p:nvSpPr>
          <p:cNvPr id="2" name="Title 1">
            <a:extLst>
              <a:ext uri="{FF2B5EF4-FFF2-40B4-BE49-F238E27FC236}">
                <a16:creationId xmlns:a16="http://schemas.microsoft.com/office/drawing/2014/main" id="{F8A70813-CF6C-40A9-9946-7376C806A473}"/>
              </a:ext>
            </a:extLst>
          </p:cNvPr>
          <p:cNvSpPr>
            <a:spLocks noGrp="1"/>
          </p:cNvSpPr>
          <p:nvPr>
            <p:ph type="title"/>
          </p:nvPr>
        </p:nvSpPr>
        <p:spPr/>
        <p:txBody>
          <a:bodyPr/>
          <a:lstStyle/>
          <a:p>
            <a:pPr algn="r"/>
            <a:r>
              <a:rPr lang="en-US" dirty="0"/>
              <a:t>Client Consent</a:t>
            </a:r>
          </a:p>
        </p:txBody>
      </p:sp>
      <p:sp>
        <p:nvSpPr>
          <p:cNvPr id="8" name="TextBox 7">
            <a:extLst>
              <a:ext uri="{FF2B5EF4-FFF2-40B4-BE49-F238E27FC236}">
                <a16:creationId xmlns:a16="http://schemas.microsoft.com/office/drawing/2014/main" id="{07A53971-CADC-425C-857F-8157911E88BC}"/>
              </a:ext>
            </a:extLst>
          </p:cNvPr>
          <p:cNvSpPr txBox="1"/>
          <p:nvPr/>
        </p:nvSpPr>
        <p:spPr>
          <a:xfrm>
            <a:off x="6467475" y="2238375"/>
            <a:ext cx="4591050" cy="2585323"/>
          </a:xfrm>
          <a:prstGeom prst="rect">
            <a:avLst/>
          </a:prstGeom>
          <a:noFill/>
          <a:ln w="25400">
            <a:solidFill>
              <a:srgbClr val="0070C0"/>
            </a:solidFill>
          </a:ln>
        </p:spPr>
        <p:txBody>
          <a:bodyPr wrap="square" rtlCol="0">
            <a:spAutoFit/>
          </a:bodyPr>
          <a:lstStyle/>
          <a:p>
            <a:pPr marL="285750" indent="-285750">
              <a:buFont typeface="Arial" panose="020B0604020202020204" pitchFamily="34" charset="0"/>
              <a:buChar char="•"/>
            </a:pPr>
            <a:r>
              <a:rPr lang="en-US" dirty="0"/>
              <a:t>Purpose</a:t>
            </a:r>
          </a:p>
          <a:p>
            <a:pPr marL="285750" indent="-285750">
              <a:buFont typeface="Arial" panose="020B0604020202020204" pitchFamily="34" charset="0"/>
              <a:buChar char="•"/>
            </a:pPr>
            <a:r>
              <a:rPr lang="en-US" dirty="0"/>
              <a:t>Risks</a:t>
            </a:r>
          </a:p>
          <a:p>
            <a:pPr marL="285750" indent="-285750">
              <a:buFont typeface="Arial" panose="020B0604020202020204" pitchFamily="34" charset="0"/>
              <a:buChar char="•"/>
            </a:pPr>
            <a:r>
              <a:rPr lang="en-US" dirty="0"/>
              <a:t>Details of what is happening outside of the routine procedure </a:t>
            </a:r>
          </a:p>
          <a:p>
            <a:pPr marL="285750" indent="-285750">
              <a:buFont typeface="Arial" panose="020B0604020202020204" pitchFamily="34" charset="0"/>
              <a:buChar char="•"/>
            </a:pPr>
            <a:r>
              <a:rPr lang="en-US" dirty="0"/>
              <a:t>Any roles the client plays in the study: i.e. pain assessment at home?</a:t>
            </a:r>
          </a:p>
          <a:p>
            <a:pPr marL="285750" indent="-285750">
              <a:buFont typeface="Arial" panose="020B0604020202020204" pitchFamily="34" charset="0"/>
              <a:buChar char="•"/>
            </a:pPr>
            <a:r>
              <a:rPr lang="en-US" dirty="0"/>
              <a:t>Financial responsibilities</a:t>
            </a:r>
          </a:p>
          <a:p>
            <a:pPr marL="285750" indent="-285750">
              <a:buFont typeface="Arial" panose="020B0604020202020204" pitchFamily="34" charset="0"/>
              <a:buChar char="•"/>
            </a:pPr>
            <a:r>
              <a:rPr lang="en-US" dirty="0"/>
              <a:t>Opting out options</a:t>
            </a:r>
          </a:p>
          <a:p>
            <a:pPr marL="285750" indent="-285750">
              <a:buFont typeface="Arial" panose="020B0604020202020204" pitchFamily="34" charset="0"/>
              <a:buChar char="•"/>
            </a:pPr>
            <a:endParaRPr lang="en-US" dirty="0"/>
          </a:p>
        </p:txBody>
      </p:sp>
      <p:pic>
        <p:nvPicPr>
          <p:cNvPr id="2050" name="Picture 10">
            <a:extLst>
              <a:ext uri="{FF2B5EF4-FFF2-40B4-BE49-F238E27FC236}">
                <a16:creationId xmlns:a16="http://schemas.microsoft.com/office/drawing/2014/main" id="{E3A3B665-FB95-4CB4-95DA-FC91D0833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455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08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676400"/>
          </a:xfrm>
        </p:spPr>
        <p:txBody>
          <a:bodyPr>
            <a:normAutofit fontScale="90000"/>
          </a:bodyPr>
          <a:lstStyle/>
          <a:p>
            <a:r>
              <a:rPr lang="en-US" dirty="0">
                <a:solidFill>
                  <a:schemeClr val="bg1"/>
                </a:solidFill>
              </a:rPr>
              <a:t>Who and What says we need to be regulated and what “guides” us?</a:t>
            </a:r>
          </a:p>
        </p:txBody>
      </p:sp>
      <p:sp>
        <p:nvSpPr>
          <p:cNvPr id="35842" name="AutoShape 2" descr="data:image/jpeg;base64,/9j/4AAQSkZJRgABAQAAAQABAAD/2wCEAAkGBhQSERMUExQVFRUVFRgXFxQUFxcXFxUXFhQVFBUUFxcYGyYeGxojHRQXHy8hJCcpLCwsFR4xNTAqNSgrLCkBCQoKDgwOGg8PGiwkHSQsLSwsLCwsKSwsKSwpKSwsKSwsLCksLCwsLiwtLC4sLCwsLCwpLCwsLCwpLCwpLCwsLP/AABEIALQAfAMBIgACEQEDEQH/xAAcAAABBQEBAQAAAAAAAAAAAAAHAAIDBAUGAQj/xABGEAABAwIDAwUKDAUEAwAAAAABAgMRAAQSITEFQVETImFxsQYIFBUyM1JykaEHIzVCRHOBwcLR4fAlU2KCsjRDkrMWJKL/xAAZAQACAwEAAAAAAAAAAAAAAAACAwABBAX/xAAnEQACAgIBAwMFAQEAAAAAAAAAAQIRAyExEjJBIlHwBBMzYXHhFP/aAAwDAQACEQMRAD8A7P4UfhFc2WGC20h3lSsELUpMYQgiI9Y1wtv3wT6pm2bGU5OKjXOZFWO+JOVp6zvY3Qi2eBzp9HdE55GAdTE+yrXJArH4fLgiU27J4/GKy4aimp+H27MjwRBI3Baz2Chfa2y0LxJiIOcKIUD0AV7duqwpEq5o1KcM8BxyijUPfQNn06julWQgx5R46c0HhVgbbVv7f0rAtxzWev8AAK0nE61mjJtFsveOl7u39KQ20uP1/Ss9CcppJOX799FZVl5W3F8Pf+lM8fr4e/8ASqhbpBuisrZe8eqjTPhP6VZa2gtUfn+lZjbU6VoW6IFA5U6CVj3L5wDIe/8ASqqttuD5vv8A0q9FRqYFaIpCpt+GVbLulJcUhYgiIz1BAM10Ta5E0MNsOlO1EpGhaQfeqiRYnmCglyMjxsDffBt4jaAb1udiM6E6nUoQCE55hII4ZFw8TnGf50XO+A0ttwlyTviEZDpOVBRxzEeG4AaAbhVppL9lniiVGVEkneatWzmRQYg6E6JJy9h/I7qrilQKTTsPp0fSlqOaz1/gFa2Csqz8lnr/AACtmKVDgWyHkxSKKkIppTRlHhTXmCnAVKy1nUeix7CKsKTpUiGqe4jKs7dsZVIpLVFUHtoETV14HOse6ZJnP7KepNGPM64OYu7kr2mkn+Wge9VFaw82mhK58pD6tGvWaLVh5tNM5HYncEBvvh/ovrOdiKDKRRm74b6L6znY3QnYt5SMkJME4ioyQTqQOvLqqDbopUjT3GiNRvOe4xwO+ozQhn0vY+Sz1/gFbRFYtgMmev8AAK3SmghwKZHFeEU8imijKGgVcYRVYJq6zpQTtIuJMkU1Yp6VV6TWdcjChcCsx1NatxWc8K0mLKcbfD+KD6tHaqipYebTQrvx/FE/Vo7VUVLDzaaND8fagOd8L9F9ZzsRQyW2EtkEpC1BKYURPkifVGXtoq/D0wT4MpJjApZmJjyI99CFuxnNXOME5AgEzBxr3Rr9lMjGXhBNoqG5VhwzzeGW7TPWvbVgEyvJA1PH+kffwFWTdtJJwpxcJA4Z5qmc9MhT0uh7MzKE6ZZpGe4Sc8oA3z0VUYq9stt1pH0Ns7Rnr/CK38NYOztGev8ACK1ntptIcS2p1tLi/JQpaQpXUkmTS8faCyYimN03w1vXGiMfJziHnJjk9fLnLDrVR3bVukpxPspxeTLiBig4TEnPMEdYpqBZoAZ1YQay7rbTDRCXHmm1ESAtxKSQdCATpWglelDlei0WW6co0xK6SlVgqmO8FS5NUXauXBqi8a2eDBl5OOv/AJUT9WjtNFSw82mhXffKifq0dqqKlh5tNEaMfagUfDqrK3zjnLz3iAjOKEbicAdCYIwjmggwYMzroJOvZRb+HJEqtQACoqXhnd5BKvsA99CMOHJXkAYiTEYc8IMHyl5H2mNKYnKq/pb5MilJH7itJ26bUrSOlSEwch6OYzn21BfpTAKcIziEkQRmQoR7DPRQOOrsb1e59HbPOTP7+YKwtrXiWztNTiGnCLhglDqyhRbDbfI8mUiZCpI0GRrd2eMmf38wV5tFaeUUpds2rAotpdWkEkBsLKQcBInFhA0JqsD189xUzEDgwhEjH478mRi89inDrpn1VT7nFNBTPLYMHgNzPKYYjw1c+V0TXUW91jKn/BW0vBTYClCFlLi+TnGEYpG/onOmNXTTjjKFWjSQcgXEJhMqk4OZxJO7fT71QujmO54rxs8+2QfF9tPhacUjlHcITKhBwx7qIpcrn7u9aWcTlqhwyQZRjU2kSPjCW+acRTkCRCid2dqx24VLwLaDcIKjJMwBMJGETlSsqc9hR0bSXKeF1zS+6ZQAPIKSTkcWIBJhZhXNyGFKVTvxHhnO93QFKUnBJUmQATzoWUmDh0wjHMeSoGKz/bdjOpUa1wus9x4cems9nb5WHOZ5KCuASSojLmgp06c/tplntJTiyMAwgeWCSlRkgYZSJGWtaXB0YMjtmHcn+Jj6tHaaK9h5tNCm7+Ux9WjtNFaw82mhZsxdiBH8PboT4MTuU5A3nJOXVxoL3F0pZ53EmBkBOtGHvhR/pfWc7EUGDVNuqGpLkVIikPtqQFEaKJ6xpQhWfSuzdGf38wVe2RtJbr14hUQy8ltEZHCWkLOLiZUao7O0Z/fzBSOx7pt66Ww5bhNw4F/GIdK0ENJbyKTHzZ0q8K9Pz3FS8GcnuvdKb1UIwoZdetsjz0NOOMqx587nIByjJVRI7sHQh8hbL+FtgocbSpCEuvuBsMuDEZiQrI6ZVM58HmFptLTpCvBnWHC4pxaVB1uJQmSEfGAKgRUtx3JuO8oXnWw5yDbLZZQoJTyTqXkuLxmVHEgZZQCeNaPQL9R5tTuluLblmlraLjblrDxbwo5K4UpCipGOAUFCs8WlSI7pnjbv4VMuuC5Rb27yEkMvKcwQrDiM4ZUDBI5tMuO5t14uOPLb5RbtsohCV8mG7ZRXgGLMlRUoycs6c/3IY7hSisJYNwbjk2yttYXyCWkwpMYYViVI1mg9Hn5wX6hnjy6dFippxlAu+ZhUypRbcQ2pThnlBIxoUIyjiaa33QPHA8ot8gu88FwBBC4xqaD2PFqVpnDEQdanse5hTSmAHAUMXbzyAcRVgdQoBsk6qClEzv66Y33NuBaUY0eDIujdAYVcriKi4GiZw4QtRM66Chbhfz9/4SmYlr3V3DobCXGFrd5ccmEHEyW8XJrXCzKSUgZgeUIq3sHbyrpRUAA2ltAUCDPLnNxIPBIy6zU1v3LloWnOQVMOOqUoAjlEu4+aDrIxDXhUmytl8iFgkEqeccEZABxWIAzvGlaG41ow5OTJuflMfVo7TRXsPNpoUXPymPq0dpor2Hm01mfJvxdiBF8PreLwZMaqcz4ZIg9W77aCRQQSDkaNfw/vlJtdCCpyQd4hHsPTQpvWUrAUMhlhWRkQdEkDgMp6M+i66lrkO6ezKryatO7NWOCs45qgc9RvqoaAZafB9N7O0Z/fzBXRJrki8UoYI4/gFaCdoHppcJNLgXo3poed3W0gLkGVA2jaH0hKVkFa3kkhRSISOSQvyo8qupTtHpNQQ38dKR8eIdmeeAjkwD0YcsqdHIou2gZK1pnFbeuC2raSpPJ3DoaHBLiEsPNH+5JcH9opbbCi6tSfKb2heOp1zLLLTsf/ACR9tdgNlWxbU0W0lClIWpJKs1NpSlCpmZASB9lT+LmCoqwJxFbiyZOanUYHDr85Iii/6Irw/iB+22cZ41KV7Qukk/H28tROhuFWzED+0HLjU+yXkg27DZUUsbRARiCkqLblu44mUqAV5WMZjdXSI2RbAo+KHxQbCYJhIaUVNjXPCSTnvqXaGxbd9RW43iUcMqxKBOAKCDKSMwFqH21SzweiOEkc/wB11oFPOLUhL6EW4C2gvC8wMSlcu0DlJA1yPMrWtnwpCFJJIKUkE6kFIIJ6YqG77mrYgDk8gCny3M0k4ihRxSpM5wZFSZDIaDKOA3U+04owZHswnjO0h9WjtNFmw82mhIr5SH1ae00W7Dzaazy5Ohi7EBvvhvovrOdiKFC3cKG9FCM0yZBJJ4/vfRl+HPAPB1KIBBcwyYzhGYyOeXA0JLiwQ6SpC8yev7VTGHrmrUXyg21wyJ0IUArnYEpnCTGZxQkZmDkRPRWa+7iUTxNaSbIFOAc5ZRlGXziqCnjIjXfpWQak+rSZcKPo51Mot/W/AKupaqoo8y36z/gKv46VjrpFyGFo0uTNP5Sljo6BsyTt1ACioEQVcDOElJ00zFOb2ohasICgekbwCcOuvNPsrQW0kxKUmDOYGvHrqSat0Q553arZCTCwSJgRkMoBz6at7P2yhRCQVSY3GM4GvWYrUwDgPYKheQCMsuoZ0Nq+CmqHPuZVQLtevvEAzNZyH5mtSWjm5J+oqJVO0R6ifvovWHm00HLQ/wAQHqJ++jHYebTSJcnUw/jQHO+F+i+s52IoNtukEEGCN9GPvh/ovrOdiKDCTQMen4NUXq1IUUwCYxxxEQR0HhuIMa0ri1xAqIKVZSEiZy1I6SNR01C3a4BiJBSoApKTrnpMbqnaJJBwxJkgZkAjIHMkCQCDWlK4XIVw9B2dPMY9Y/4CrZNVX0Shn1j/AICroZNZsMbiBPkaDTgk0sJFMcdIrQsYFjzlTFORVU3Jr0OUEoUWpE3ho4U9FwFVVcwn9K9baTMjWqSVkbFtNuETNZMCr20EEDM5HL9azkuDSdK1RWjlZn6ylafKA9RP30Y7DzaaDdkf4gPUT99GSw82mss+5nXwfjiBrvh/ovrOdiKC4o0d8R9F9ZzsboMIQTpv++gHGhs54AEK/tkSAVDh/bTJWh6RMkyDuUCc+iKkWpIAxLlZOIkjEDGSSf6deM68Kt292cauaM0zhQYSR5RKQfnH3CeFO6bjV7QN1ug43L2FDHrH/AVN4f01mbZV8VbdKz/1ivW2TFKwv0iZt2XHNpdNV17STOdRrt+NZyr5r0vcfyrdDJGPgRJSZdduwdK8SJ31QO0WwJxaEDQ6mY7D7K9a2q2SM9Z3HdrUnlUgYxaNIW/9VSsKIOtUTtFver3GrVlcoUebmYJ0OgIB16xSdDNk185KYNYClZmtzaVxzcqwEtTrTocHN+o7hmyD/wC8M55qfvo1WHm00FNjpi+j+lP30a7DzaayZO5nX+m/FH+Ab74YT4L6zvY3QntgoNnDERpriUPKBG+BOVH/AOFbuLN8GyHCjksZgJCsWLCOIiMPvoRf+DPtFQTmDGqeGhGdDF09j2cgkFRJ1J/cngKuoSABBBThKTBgxPlcBnoDrW4vuLuDiEmDugx2009wz+GPw8BHHpq1Uf2QKu2zDNt65/6xU1pcgiuSv7++dQ2ktoAQZBAVnzcOedQtPXoPkJ9h/OqxVGNMTKMnK0d2pQqFbc1ynjW9/lN+xX50k7Wvh/tt+xX50bkvBXQzo3W5kHfw19tPaskkaq/5GuZO1r7+U37FfnS8bX38tv2K/Op1or7cjpvA0zqr/kf3vrpNnpYtm5xKU4pOYKioZ7oNDPxnffy0exX508bYvv5bfsV+dRyRcYyR0u0k80msMEjq7Kpv7Svlato6oV+dQKevD/tNjqCvzpkcqRjyfSzk7Rf2R/rv7U0arDzaaEfcvsl1b4ccSAYAyBAy66L1miEAUibttm/DFwgosdcshQzrNXslsnyaVKhGjfFDfo0vFDfo0qVQgvFDfo0vFDfo0qVQgvFDfo0vFDfo0qVQgvFDfo0vFDfo0qVQgvFDfo0vFDfo0qVQgvFDfo0vFDfo0qVQhZtrBCdBWikUqVQ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latin typeface="Book Antiqua"/>
            </a:endParaRPr>
          </a:p>
        </p:txBody>
      </p:sp>
      <p:pic>
        <p:nvPicPr>
          <p:cNvPr id="6" name="Picture 5" descr="ILAR Guide.jpeg"/>
          <p:cNvPicPr>
            <a:picLocks noChangeAspect="1"/>
          </p:cNvPicPr>
          <p:nvPr/>
        </p:nvPicPr>
        <p:blipFill>
          <a:blip r:embed="rId2" cstate="print"/>
          <a:stretch>
            <a:fillRect/>
          </a:stretch>
        </p:blipFill>
        <p:spPr>
          <a:xfrm>
            <a:off x="7772400" y="2133601"/>
            <a:ext cx="2190750" cy="3180121"/>
          </a:xfrm>
          <a:prstGeom prst="rect">
            <a:avLst/>
          </a:prstGeom>
        </p:spPr>
      </p:pic>
      <p:sp>
        <p:nvSpPr>
          <p:cNvPr id="9" name="Rectangle 8"/>
          <p:cNvSpPr/>
          <p:nvPr/>
        </p:nvSpPr>
        <p:spPr>
          <a:xfrm>
            <a:off x="4419601" y="2286000"/>
            <a:ext cx="3342288" cy="1323439"/>
          </a:xfrm>
          <a:prstGeom prst="rect">
            <a:avLst/>
          </a:prstGeom>
          <a:noFill/>
          <a:scene3d>
            <a:camera prst="isometricOffAxis2Left"/>
            <a:lightRig rig="threePt" dir="t"/>
          </a:scene3d>
        </p:spPr>
        <p:txBody>
          <a:bodyPr wrap="square" lIns="91440" tIns="45720" rIns="91440" bIns="45720">
            <a:spAutoFit/>
            <a:scene3d>
              <a:camera prst="orthographicFront">
                <a:rot lat="0" lon="0" rev="0"/>
              </a:camera>
              <a:lightRig rig="threePt" dir="t"/>
            </a:scene3d>
          </a:bodyPr>
          <a:lstStyle/>
          <a:p>
            <a:pPr algn="ctr"/>
            <a:r>
              <a:rPr lang="en-US" sz="4000" b="1" dirty="0">
                <a:ln w="19050">
                  <a:solidFill>
                    <a:srgbClr val="C9C2D1">
                      <a:tint val="1000"/>
                    </a:srgbClr>
                  </a:solidFill>
                  <a:prstDash val="solid"/>
                </a:ln>
                <a:solidFill>
                  <a:srgbClr val="6BB1C9"/>
                </a:solidFill>
                <a:effectLst>
                  <a:outerShdw blurRad="50000" dist="50800" dir="7500000" algn="tl">
                    <a:srgbClr val="000000">
                      <a:shade val="5000"/>
                      <a:alpha val="35000"/>
                    </a:srgbClr>
                  </a:outerShdw>
                </a:effectLst>
                <a:latin typeface="Book Antiqua"/>
              </a:rPr>
              <a:t>Animal Welfare Act</a:t>
            </a:r>
          </a:p>
        </p:txBody>
      </p:sp>
      <p:sp>
        <p:nvSpPr>
          <p:cNvPr id="3" name="TextBox 2">
            <a:extLst>
              <a:ext uri="{FF2B5EF4-FFF2-40B4-BE49-F238E27FC236}">
                <a16:creationId xmlns:a16="http://schemas.microsoft.com/office/drawing/2014/main" id="{337F33BE-A47A-48B5-9AEE-00B919465797}"/>
              </a:ext>
            </a:extLst>
          </p:cNvPr>
          <p:cNvSpPr txBox="1"/>
          <p:nvPr/>
        </p:nvSpPr>
        <p:spPr>
          <a:xfrm>
            <a:off x="1709393" y="3500854"/>
            <a:ext cx="3570889" cy="1754326"/>
          </a:xfrm>
          <a:prstGeom prst="rect">
            <a:avLst/>
          </a:prstGeom>
          <a:solidFill>
            <a:schemeClr val="accent4">
              <a:lumMod val="60000"/>
              <a:lumOff val="40000"/>
            </a:schemeClr>
          </a:solidFill>
          <a:ln>
            <a:solidFill>
              <a:schemeClr val="bg1"/>
            </a:solidFill>
          </a:ln>
        </p:spPr>
        <p:txBody>
          <a:bodyPr wrap="square" rtlCol="0">
            <a:spAutoFit/>
          </a:bodyPr>
          <a:lstStyle/>
          <a:p>
            <a:pPr algn="ctr"/>
            <a:r>
              <a:rPr lang="en-US" sz="3600" dirty="0">
                <a:solidFill>
                  <a:prstClr val="white"/>
                </a:solidFill>
                <a:latin typeface="Verdana" panose="020B0604030504040204" pitchFamily="34" charset="0"/>
                <a:ea typeface="Verdana" panose="020B0604030504040204" pitchFamily="34" charset="0"/>
              </a:rPr>
              <a:t>USDA-APHIS</a:t>
            </a:r>
          </a:p>
          <a:p>
            <a:pPr algn="ctr"/>
            <a:endParaRPr lang="en-US" sz="3600" dirty="0">
              <a:solidFill>
                <a:prstClr val="white"/>
              </a:solidFill>
              <a:latin typeface="Verdana" panose="020B0604030504040204" pitchFamily="34" charset="0"/>
              <a:ea typeface="Verdana" panose="020B0604030504040204" pitchFamily="34" charset="0"/>
            </a:endParaRPr>
          </a:p>
          <a:p>
            <a:pPr algn="ctr"/>
            <a:r>
              <a:rPr lang="en-US" sz="3600" dirty="0">
                <a:solidFill>
                  <a:prstClr val="white"/>
                </a:solidFill>
                <a:latin typeface="Verdana" panose="020B0604030504040204" pitchFamily="34" charset="0"/>
                <a:ea typeface="Verdana" panose="020B0604030504040204" pitchFamily="34" charset="0"/>
              </a:rPr>
              <a:t>OLAW</a:t>
            </a:r>
          </a:p>
        </p:txBody>
      </p:sp>
      <p:pic>
        <p:nvPicPr>
          <p:cNvPr id="10" name="Content Placeholder 9">
            <a:extLst>
              <a:ext uri="{FF2B5EF4-FFF2-40B4-BE49-F238E27FC236}">
                <a16:creationId xmlns:a16="http://schemas.microsoft.com/office/drawing/2014/main" id="{F37E7DA7-B025-4A30-950C-7848AB063D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45203" y="3990437"/>
            <a:ext cx="1845602" cy="23919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Needing Review</a:t>
            </a:r>
          </a:p>
        </p:txBody>
      </p:sp>
      <p:sp>
        <p:nvSpPr>
          <p:cNvPr id="3" name="Content Placeholder 2"/>
          <p:cNvSpPr>
            <a:spLocks noGrp="1"/>
          </p:cNvSpPr>
          <p:nvPr>
            <p:ph idx="1"/>
          </p:nvPr>
        </p:nvSpPr>
        <p:spPr/>
        <p:txBody>
          <a:bodyPr/>
          <a:lstStyle/>
          <a:p>
            <a:r>
              <a:rPr lang="en-US" dirty="0">
                <a:solidFill>
                  <a:schemeClr val="bg1"/>
                </a:solidFill>
              </a:rPr>
              <a:t>Animal Activity                 →→→→→ </a:t>
            </a:r>
            <a:r>
              <a:rPr lang="en-US" b="1" dirty="0">
                <a:solidFill>
                  <a:srgbClr val="00B0F0"/>
                </a:solidFill>
              </a:rPr>
              <a:t>IACUC</a:t>
            </a:r>
          </a:p>
          <a:p>
            <a:r>
              <a:rPr lang="en-US" dirty="0">
                <a:solidFill>
                  <a:schemeClr val="bg1"/>
                </a:solidFill>
              </a:rPr>
              <a:t>Human Subject Activity   →→→→→ </a:t>
            </a:r>
            <a:r>
              <a:rPr lang="en-US" b="1" dirty="0">
                <a:solidFill>
                  <a:srgbClr val="00B0F0"/>
                </a:solidFill>
              </a:rPr>
              <a:t>IRB</a:t>
            </a:r>
          </a:p>
          <a:p>
            <a:r>
              <a:rPr lang="en-US" dirty="0">
                <a:solidFill>
                  <a:schemeClr val="bg1"/>
                </a:solidFill>
              </a:rPr>
              <a:t>Infectious Agents, r-DNA→→→→→</a:t>
            </a:r>
            <a:r>
              <a:rPr lang="en-US" dirty="0"/>
              <a:t> </a:t>
            </a:r>
            <a:r>
              <a:rPr lang="en-US" b="1" dirty="0">
                <a:solidFill>
                  <a:srgbClr val="00B0F0"/>
                </a:solidFill>
              </a:rPr>
              <a:t>IBC</a:t>
            </a:r>
          </a:p>
          <a:p>
            <a:endParaRPr lang="en-US" dirty="0"/>
          </a:p>
        </p:txBody>
      </p:sp>
      <p:pic>
        <p:nvPicPr>
          <p:cNvPr id="6" name="Picture 5" descr="Dog -Samoa- Konza 17May05.jpg"/>
          <p:cNvPicPr>
            <a:picLocks noChangeAspect="1"/>
          </p:cNvPicPr>
          <p:nvPr/>
        </p:nvPicPr>
        <p:blipFill>
          <a:blip r:embed="rId2" cstate="print"/>
          <a:stretch>
            <a:fillRect/>
          </a:stretch>
        </p:blipFill>
        <p:spPr>
          <a:xfrm>
            <a:off x="3581400" y="3276601"/>
            <a:ext cx="5105400" cy="33945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goes into Using Animals in Research</a:t>
            </a:r>
          </a:p>
        </p:txBody>
      </p:sp>
      <p:sp>
        <p:nvSpPr>
          <p:cNvPr id="3" name="Content Placeholder 2"/>
          <p:cNvSpPr>
            <a:spLocks noGrp="1"/>
          </p:cNvSpPr>
          <p:nvPr>
            <p:ph idx="1"/>
          </p:nvPr>
        </p:nvSpPr>
        <p:spPr/>
        <p:txBody>
          <a:bodyPr>
            <a:normAutofit/>
          </a:bodyPr>
          <a:lstStyle/>
          <a:p>
            <a:r>
              <a:rPr lang="en-US" sz="2400" b="1" dirty="0">
                <a:solidFill>
                  <a:schemeClr val="bg1"/>
                </a:solidFill>
              </a:rPr>
              <a:t>Literature searches for unnecessary duplication/novel research or hypothesis</a:t>
            </a:r>
          </a:p>
          <a:p>
            <a:r>
              <a:rPr lang="en-US" sz="2400" b="1" dirty="0">
                <a:solidFill>
                  <a:schemeClr val="bg1"/>
                </a:solidFill>
              </a:rPr>
              <a:t>Controlled parameters/scope of a project design</a:t>
            </a:r>
          </a:p>
          <a:p>
            <a:r>
              <a:rPr lang="en-US" sz="2400" b="1" dirty="0">
                <a:solidFill>
                  <a:schemeClr val="bg1"/>
                </a:solidFill>
              </a:rPr>
              <a:t>Protocol approval </a:t>
            </a:r>
          </a:p>
          <a:p>
            <a:r>
              <a:rPr lang="en-US" sz="2400" b="1" dirty="0">
                <a:solidFill>
                  <a:schemeClr val="bg1"/>
                </a:solidFill>
              </a:rPr>
              <a:t>Individuals trained and knowledgeable in the care of the species.</a:t>
            </a:r>
          </a:p>
          <a:p>
            <a:r>
              <a:rPr lang="en-US" sz="2400" b="1" dirty="0">
                <a:solidFill>
                  <a:schemeClr val="bg1"/>
                </a:solidFill>
              </a:rPr>
              <a:t>Appropriate housing for the species to include containment of infectious/zoonotic materials/agents</a:t>
            </a:r>
          </a:p>
          <a:p>
            <a:pPr lvl="1"/>
            <a:endParaRPr lang="en-US" dirty="0"/>
          </a:p>
        </p:txBody>
      </p:sp>
      <p:pic>
        <p:nvPicPr>
          <p:cNvPr id="4" name="Picture 3" descr="monkey reflection.jpg">
            <a:extLst>
              <a:ext uri="{FF2B5EF4-FFF2-40B4-BE49-F238E27FC236}">
                <a16:creationId xmlns:a16="http://schemas.microsoft.com/office/drawing/2014/main" id="{C461DD66-3F04-4149-A306-658F3B04EAD5}"/>
              </a:ext>
            </a:extLst>
          </p:cNvPr>
          <p:cNvPicPr>
            <a:picLocks noChangeAspect="1"/>
          </p:cNvPicPr>
          <p:nvPr/>
        </p:nvPicPr>
        <p:blipFill>
          <a:blip r:embed="rId3" cstate="print"/>
          <a:stretch>
            <a:fillRect/>
          </a:stretch>
        </p:blipFill>
        <p:spPr>
          <a:xfrm>
            <a:off x="7620000" y="4871982"/>
            <a:ext cx="2744939" cy="1833619"/>
          </a:xfrm>
          <a:prstGeom prst="rect">
            <a:avLst/>
          </a:prstGeom>
        </p:spPr>
      </p:pic>
      <p:sp>
        <p:nvSpPr>
          <p:cNvPr id="5" name="TextBox 4">
            <a:extLst>
              <a:ext uri="{FF2B5EF4-FFF2-40B4-BE49-F238E27FC236}">
                <a16:creationId xmlns:a16="http://schemas.microsoft.com/office/drawing/2014/main" id="{243726E1-4A65-4552-90C5-35F9F18EF744}"/>
              </a:ext>
            </a:extLst>
          </p:cNvPr>
          <p:cNvSpPr txBox="1"/>
          <p:nvPr/>
        </p:nvSpPr>
        <p:spPr>
          <a:xfrm>
            <a:off x="2590800" y="5267417"/>
            <a:ext cx="4040338" cy="923330"/>
          </a:xfrm>
          <a:prstGeom prst="rect">
            <a:avLst/>
          </a:prstGeom>
          <a:solidFill>
            <a:schemeClr val="accent2">
              <a:lumMod val="75000"/>
            </a:schemeClr>
          </a:solidFill>
          <a:ln>
            <a:solidFill>
              <a:schemeClr val="bg1"/>
            </a:solidFill>
          </a:ln>
        </p:spPr>
        <p:txBody>
          <a:bodyPr wrap="square" rtlCol="0">
            <a:spAutoFit/>
          </a:bodyPr>
          <a:lstStyle/>
          <a:p>
            <a:pPr algn="ctr"/>
            <a:r>
              <a:rPr lang="en-US" dirty="0">
                <a:solidFill>
                  <a:schemeClr val="bg1"/>
                </a:solidFill>
              </a:rPr>
              <a:t>Answering a scientific question while keeping the welfare of the animal at the forefront</a:t>
            </a:r>
          </a:p>
        </p:txBody>
      </p:sp>
    </p:spTree>
    <p:extLst>
      <p:ext uri="{BB962C8B-B14F-4D97-AF65-F5344CB8AC3E}">
        <p14:creationId xmlns:p14="http://schemas.microsoft.com/office/powerpoint/2010/main" val="73251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E8DD-8F2B-47FF-B2B0-9954583467E8}"/>
              </a:ext>
            </a:extLst>
          </p:cNvPr>
          <p:cNvSpPr>
            <a:spLocks noGrp="1"/>
          </p:cNvSpPr>
          <p:nvPr>
            <p:ph type="title"/>
          </p:nvPr>
        </p:nvSpPr>
        <p:spPr/>
        <p:txBody>
          <a:bodyPr/>
          <a:lstStyle/>
          <a:p>
            <a:r>
              <a:rPr lang="en-US" dirty="0"/>
              <a:t>For the sake of discussions</a:t>
            </a:r>
          </a:p>
        </p:txBody>
      </p:sp>
      <p:pic>
        <p:nvPicPr>
          <p:cNvPr id="9" name="Content Placeholder 8">
            <a:extLst>
              <a:ext uri="{FF2B5EF4-FFF2-40B4-BE49-F238E27FC236}">
                <a16:creationId xmlns:a16="http://schemas.microsoft.com/office/drawing/2014/main" id="{BB63EB43-B8D2-40E1-A65F-011562B02CD6}"/>
              </a:ext>
            </a:extLst>
          </p:cNvPr>
          <p:cNvPicPr>
            <a:picLocks noGrp="1" noChangeAspect="1"/>
          </p:cNvPicPr>
          <p:nvPr>
            <p:ph sz="half" idx="2"/>
          </p:nvPr>
        </p:nvPicPr>
        <p:blipFill>
          <a:blip r:embed="rId2"/>
          <a:stretch>
            <a:fillRect/>
          </a:stretch>
        </p:blipFill>
        <p:spPr>
          <a:xfrm>
            <a:off x="6249317" y="1600200"/>
            <a:ext cx="5281366" cy="4525963"/>
          </a:xfrm>
          <a:prstGeom prst="rect">
            <a:avLst/>
          </a:prstGeom>
          <a:solidFill>
            <a:srgbClr val="0070C0"/>
          </a:solidFill>
          <a:ln w="25400">
            <a:solidFill>
              <a:srgbClr val="0070C0"/>
            </a:solidFill>
          </a:ln>
        </p:spPr>
      </p:pic>
      <p:pic>
        <p:nvPicPr>
          <p:cNvPr id="8" name="Content Placeholder 7">
            <a:extLst>
              <a:ext uri="{FF2B5EF4-FFF2-40B4-BE49-F238E27FC236}">
                <a16:creationId xmlns:a16="http://schemas.microsoft.com/office/drawing/2014/main" id="{C8E06A23-E819-433E-8A4A-6D7D9CB96E7A}"/>
              </a:ext>
            </a:extLst>
          </p:cNvPr>
          <p:cNvPicPr>
            <a:picLocks noGrp="1" noChangeAspect="1"/>
          </p:cNvPicPr>
          <p:nvPr>
            <p:ph sz="half" idx="1"/>
          </p:nvPr>
        </p:nvPicPr>
        <p:blipFill>
          <a:blip r:embed="rId3"/>
          <a:stretch>
            <a:fillRect/>
          </a:stretch>
        </p:blipFill>
        <p:spPr>
          <a:xfrm>
            <a:off x="657081" y="1600200"/>
            <a:ext cx="5289838" cy="4525963"/>
          </a:xfrm>
          <a:prstGeom prst="rect">
            <a:avLst/>
          </a:prstGeom>
          <a:ln w="25400">
            <a:solidFill>
              <a:srgbClr val="FF0000"/>
            </a:solidFill>
          </a:ln>
        </p:spPr>
      </p:pic>
    </p:spTree>
    <p:extLst>
      <p:ext uri="{BB962C8B-B14F-4D97-AF65-F5344CB8AC3E}">
        <p14:creationId xmlns:p14="http://schemas.microsoft.com/office/powerpoint/2010/main" val="3857443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8144E3-8A2D-48BF-BDA4-A01038A9FCD1}"/>
              </a:ext>
            </a:extLst>
          </p:cNvPr>
          <p:cNvPicPr>
            <a:picLocks noChangeAspect="1"/>
          </p:cNvPicPr>
          <p:nvPr/>
        </p:nvPicPr>
        <p:blipFill>
          <a:blip r:embed="rId2"/>
          <a:stretch>
            <a:fillRect/>
          </a:stretch>
        </p:blipFill>
        <p:spPr>
          <a:xfrm rot="20877469">
            <a:off x="713369" y="699240"/>
            <a:ext cx="3184883" cy="2424199"/>
          </a:xfrm>
          <a:prstGeom prst="rect">
            <a:avLst/>
          </a:prstGeom>
        </p:spPr>
      </p:pic>
      <p:pic>
        <p:nvPicPr>
          <p:cNvPr id="3" name="Picture 2">
            <a:extLst>
              <a:ext uri="{FF2B5EF4-FFF2-40B4-BE49-F238E27FC236}">
                <a16:creationId xmlns:a16="http://schemas.microsoft.com/office/drawing/2014/main" id="{2B976F34-0C52-46EA-B6B4-D538A183709D}"/>
              </a:ext>
            </a:extLst>
          </p:cNvPr>
          <p:cNvPicPr>
            <a:picLocks noChangeAspect="1"/>
          </p:cNvPicPr>
          <p:nvPr/>
        </p:nvPicPr>
        <p:blipFill>
          <a:blip r:embed="rId3"/>
          <a:stretch>
            <a:fillRect/>
          </a:stretch>
        </p:blipFill>
        <p:spPr>
          <a:xfrm rot="461856">
            <a:off x="3610320" y="1048623"/>
            <a:ext cx="2940377" cy="2873229"/>
          </a:xfrm>
          <a:prstGeom prst="rect">
            <a:avLst/>
          </a:prstGeom>
        </p:spPr>
      </p:pic>
      <p:pic>
        <p:nvPicPr>
          <p:cNvPr id="4" name="Picture 3">
            <a:extLst>
              <a:ext uri="{FF2B5EF4-FFF2-40B4-BE49-F238E27FC236}">
                <a16:creationId xmlns:a16="http://schemas.microsoft.com/office/drawing/2014/main" id="{C9C8CC7D-740C-4E97-A0C1-631C74F96033}"/>
              </a:ext>
            </a:extLst>
          </p:cNvPr>
          <p:cNvPicPr>
            <a:picLocks noChangeAspect="1"/>
          </p:cNvPicPr>
          <p:nvPr/>
        </p:nvPicPr>
        <p:blipFill>
          <a:blip r:embed="rId4"/>
          <a:stretch>
            <a:fillRect/>
          </a:stretch>
        </p:blipFill>
        <p:spPr>
          <a:xfrm rot="20806303">
            <a:off x="6479315" y="842961"/>
            <a:ext cx="2825260" cy="2293209"/>
          </a:xfrm>
          <a:prstGeom prst="rect">
            <a:avLst/>
          </a:prstGeom>
        </p:spPr>
      </p:pic>
      <p:pic>
        <p:nvPicPr>
          <p:cNvPr id="5" name="Picture 4">
            <a:extLst>
              <a:ext uri="{FF2B5EF4-FFF2-40B4-BE49-F238E27FC236}">
                <a16:creationId xmlns:a16="http://schemas.microsoft.com/office/drawing/2014/main" id="{6EA4090C-BB77-492F-94A9-0D3520A45C40}"/>
              </a:ext>
            </a:extLst>
          </p:cNvPr>
          <p:cNvPicPr>
            <a:picLocks noChangeAspect="1"/>
          </p:cNvPicPr>
          <p:nvPr/>
        </p:nvPicPr>
        <p:blipFill>
          <a:blip r:embed="rId5"/>
          <a:stretch>
            <a:fillRect/>
          </a:stretch>
        </p:blipFill>
        <p:spPr>
          <a:xfrm rot="384453">
            <a:off x="6605584" y="3372375"/>
            <a:ext cx="4525234" cy="2254584"/>
          </a:xfrm>
          <a:prstGeom prst="rect">
            <a:avLst/>
          </a:prstGeom>
        </p:spPr>
      </p:pic>
      <p:pic>
        <p:nvPicPr>
          <p:cNvPr id="6" name="Picture 5">
            <a:extLst>
              <a:ext uri="{FF2B5EF4-FFF2-40B4-BE49-F238E27FC236}">
                <a16:creationId xmlns:a16="http://schemas.microsoft.com/office/drawing/2014/main" id="{FEAAC7A5-B99E-4EFE-AD8B-3A5B4A54C40C}"/>
              </a:ext>
            </a:extLst>
          </p:cNvPr>
          <p:cNvPicPr>
            <a:picLocks noChangeAspect="1"/>
          </p:cNvPicPr>
          <p:nvPr/>
        </p:nvPicPr>
        <p:blipFill>
          <a:blip r:embed="rId6"/>
          <a:stretch>
            <a:fillRect/>
          </a:stretch>
        </p:blipFill>
        <p:spPr>
          <a:xfrm rot="20703038">
            <a:off x="721074" y="3177835"/>
            <a:ext cx="3055952" cy="2485020"/>
          </a:xfrm>
          <a:prstGeom prst="rect">
            <a:avLst/>
          </a:prstGeom>
        </p:spPr>
      </p:pic>
      <p:pic>
        <p:nvPicPr>
          <p:cNvPr id="7" name="Picture 6">
            <a:extLst>
              <a:ext uri="{FF2B5EF4-FFF2-40B4-BE49-F238E27FC236}">
                <a16:creationId xmlns:a16="http://schemas.microsoft.com/office/drawing/2014/main" id="{F1F4A07A-1F9C-4D21-8F28-8FCB5563C8C5}"/>
              </a:ext>
            </a:extLst>
          </p:cNvPr>
          <p:cNvPicPr>
            <a:picLocks noChangeAspect="1"/>
          </p:cNvPicPr>
          <p:nvPr/>
        </p:nvPicPr>
        <p:blipFill>
          <a:blip r:embed="rId7"/>
          <a:stretch>
            <a:fillRect/>
          </a:stretch>
        </p:blipFill>
        <p:spPr>
          <a:xfrm rot="1190914">
            <a:off x="3031299" y="3784155"/>
            <a:ext cx="2459048" cy="2631776"/>
          </a:xfrm>
          <a:prstGeom prst="rect">
            <a:avLst/>
          </a:prstGeom>
        </p:spPr>
      </p:pic>
      <p:pic>
        <p:nvPicPr>
          <p:cNvPr id="8" name="Picture 7">
            <a:extLst>
              <a:ext uri="{FF2B5EF4-FFF2-40B4-BE49-F238E27FC236}">
                <a16:creationId xmlns:a16="http://schemas.microsoft.com/office/drawing/2014/main" id="{1CFEA265-4BB3-45FB-A57F-BE9EB717DD32}"/>
              </a:ext>
            </a:extLst>
          </p:cNvPr>
          <p:cNvPicPr>
            <a:picLocks noChangeAspect="1"/>
          </p:cNvPicPr>
          <p:nvPr/>
        </p:nvPicPr>
        <p:blipFill>
          <a:blip r:embed="rId8"/>
          <a:stretch>
            <a:fillRect/>
          </a:stretch>
        </p:blipFill>
        <p:spPr>
          <a:xfrm rot="438299">
            <a:off x="8507714" y="1167530"/>
            <a:ext cx="2992582" cy="2825723"/>
          </a:xfrm>
          <a:prstGeom prst="rect">
            <a:avLst/>
          </a:prstGeom>
        </p:spPr>
      </p:pic>
      <p:sp>
        <p:nvSpPr>
          <p:cNvPr id="9" name="TextBox 8">
            <a:extLst>
              <a:ext uri="{FF2B5EF4-FFF2-40B4-BE49-F238E27FC236}">
                <a16:creationId xmlns:a16="http://schemas.microsoft.com/office/drawing/2014/main" id="{C9BEAD05-B7A7-4BD9-B480-C3C88B2A201D}"/>
              </a:ext>
            </a:extLst>
          </p:cNvPr>
          <p:cNvSpPr txBox="1"/>
          <p:nvPr/>
        </p:nvSpPr>
        <p:spPr>
          <a:xfrm>
            <a:off x="5503178" y="5691266"/>
            <a:ext cx="4874004" cy="646331"/>
          </a:xfrm>
          <a:prstGeom prst="rect">
            <a:avLst/>
          </a:prstGeom>
          <a:noFill/>
        </p:spPr>
        <p:txBody>
          <a:bodyPr wrap="square" rtlCol="0">
            <a:spAutoFit/>
          </a:bodyPr>
          <a:lstStyle/>
          <a:p>
            <a:r>
              <a:rPr lang="en-US" dirty="0"/>
              <a:t>So many ideas….So many questions….where to begin?</a:t>
            </a:r>
          </a:p>
        </p:txBody>
      </p:sp>
      <p:pic>
        <p:nvPicPr>
          <p:cNvPr id="11" name="Picture 10">
            <a:extLst>
              <a:ext uri="{FF2B5EF4-FFF2-40B4-BE49-F238E27FC236}">
                <a16:creationId xmlns:a16="http://schemas.microsoft.com/office/drawing/2014/main" id="{5527713B-6E83-49B6-9AD2-D2DB7FC14B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205133">
            <a:off x="10004005" y="4642634"/>
            <a:ext cx="1695054" cy="1695054"/>
          </a:xfrm>
          <a:prstGeom prst="rect">
            <a:avLst/>
          </a:prstGeom>
        </p:spPr>
      </p:pic>
    </p:spTree>
    <p:extLst>
      <p:ext uri="{BB962C8B-B14F-4D97-AF65-F5344CB8AC3E}">
        <p14:creationId xmlns:p14="http://schemas.microsoft.com/office/powerpoint/2010/main" val="329536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A053B5-C440-4EE1-A981-253FFCB7E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39172">
            <a:off x="9819473" y="4651411"/>
            <a:ext cx="2015553" cy="2015553"/>
          </a:xfrm>
          <a:prstGeom prst="rect">
            <a:avLst/>
          </a:prstGeom>
        </p:spPr>
      </p:pic>
      <p:sp>
        <p:nvSpPr>
          <p:cNvPr id="2" name="Title 1">
            <a:extLst>
              <a:ext uri="{FF2B5EF4-FFF2-40B4-BE49-F238E27FC236}">
                <a16:creationId xmlns:a16="http://schemas.microsoft.com/office/drawing/2014/main" id="{DDFC5E99-6440-422A-8D88-CCC1DE03AA94}"/>
              </a:ext>
            </a:extLst>
          </p:cNvPr>
          <p:cNvSpPr>
            <a:spLocks noGrp="1"/>
          </p:cNvSpPr>
          <p:nvPr>
            <p:ph type="title"/>
          </p:nvPr>
        </p:nvSpPr>
        <p:spPr/>
        <p:txBody>
          <a:bodyPr/>
          <a:lstStyle/>
          <a:p>
            <a:r>
              <a:rPr lang="en-US" dirty="0"/>
              <a:t>Information needed</a:t>
            </a:r>
          </a:p>
        </p:txBody>
      </p:sp>
      <p:sp>
        <p:nvSpPr>
          <p:cNvPr id="3" name="Content Placeholder 2">
            <a:extLst>
              <a:ext uri="{FF2B5EF4-FFF2-40B4-BE49-F238E27FC236}">
                <a16:creationId xmlns:a16="http://schemas.microsoft.com/office/drawing/2014/main" id="{525A3EC2-7009-4201-8143-C58F638B8F85}"/>
              </a:ext>
            </a:extLst>
          </p:cNvPr>
          <p:cNvSpPr>
            <a:spLocks noGrp="1"/>
          </p:cNvSpPr>
          <p:nvPr>
            <p:ph idx="1"/>
          </p:nvPr>
        </p:nvSpPr>
        <p:spPr>
          <a:xfrm>
            <a:off x="83929" y="1685925"/>
            <a:ext cx="10972800" cy="4709160"/>
          </a:xfrm>
        </p:spPr>
        <p:txBody>
          <a:bodyPr>
            <a:normAutofit fontScale="92500" lnSpcReduction="10000"/>
          </a:bodyPr>
          <a:lstStyle/>
          <a:p>
            <a:r>
              <a:rPr lang="en-US" b="1" dirty="0">
                <a:solidFill>
                  <a:schemeClr val="bg1"/>
                </a:solidFill>
              </a:rPr>
              <a:t>Background </a:t>
            </a:r>
            <a:r>
              <a:rPr lang="en-US" dirty="0">
                <a:solidFill>
                  <a:schemeClr val="bg1"/>
                </a:solidFill>
              </a:rPr>
              <a:t> (What supports the line of research and the proposed approach?)</a:t>
            </a:r>
          </a:p>
          <a:p>
            <a:r>
              <a:rPr lang="en-US" b="1" dirty="0">
                <a:solidFill>
                  <a:schemeClr val="bg1"/>
                </a:solidFill>
              </a:rPr>
              <a:t>Project Details </a:t>
            </a:r>
            <a:r>
              <a:rPr lang="en-US" dirty="0">
                <a:solidFill>
                  <a:schemeClr val="bg1"/>
                </a:solidFill>
              </a:rPr>
              <a:t>(How will each animal be used? Living conditions? Exposures? Etc.)</a:t>
            </a:r>
          </a:p>
          <a:p>
            <a:r>
              <a:rPr lang="en-US" b="1" dirty="0">
                <a:solidFill>
                  <a:schemeClr val="bg1"/>
                </a:solidFill>
              </a:rPr>
              <a:t>Justifications of species, animal numbers </a:t>
            </a:r>
            <a:r>
              <a:rPr lang="en-US" dirty="0">
                <a:solidFill>
                  <a:schemeClr val="bg1"/>
                </a:solidFill>
              </a:rPr>
              <a:t>(Correct model? Correct number – not too many and not too few.)</a:t>
            </a:r>
          </a:p>
          <a:p>
            <a:r>
              <a:rPr lang="en-US" b="1" dirty="0">
                <a:solidFill>
                  <a:schemeClr val="bg1"/>
                </a:solidFill>
              </a:rPr>
              <a:t>Endpoints</a:t>
            </a:r>
            <a:r>
              <a:rPr lang="en-US" dirty="0">
                <a:solidFill>
                  <a:schemeClr val="bg1"/>
                </a:solidFill>
              </a:rPr>
              <a:t> (How is the experiment concluded? Alternate endpoints for special situations?)</a:t>
            </a:r>
          </a:p>
          <a:p>
            <a:r>
              <a:rPr lang="en-US" b="1" dirty="0">
                <a:solidFill>
                  <a:schemeClr val="bg1"/>
                </a:solidFill>
              </a:rPr>
              <a:t>Disposition</a:t>
            </a:r>
            <a:r>
              <a:rPr lang="en-US" dirty="0">
                <a:solidFill>
                  <a:schemeClr val="bg1"/>
                </a:solidFill>
              </a:rPr>
              <a:t> (What happens to the animals after the experiment is ended?)</a:t>
            </a:r>
          </a:p>
          <a:p>
            <a:r>
              <a:rPr lang="en-US" b="1" dirty="0">
                <a:solidFill>
                  <a:schemeClr val="bg1"/>
                </a:solidFill>
              </a:rPr>
              <a:t>Veterinary care/Oversight </a:t>
            </a:r>
            <a:r>
              <a:rPr lang="en-US" dirty="0">
                <a:solidFill>
                  <a:schemeClr val="bg1"/>
                </a:solidFill>
              </a:rPr>
              <a:t>(Who, how often, etc.)</a:t>
            </a:r>
          </a:p>
          <a:p>
            <a:endParaRPr lang="en-US" dirty="0"/>
          </a:p>
        </p:txBody>
      </p:sp>
    </p:spTree>
    <p:extLst>
      <p:ext uri="{BB962C8B-B14F-4D97-AF65-F5344CB8AC3E}">
        <p14:creationId xmlns:p14="http://schemas.microsoft.com/office/powerpoint/2010/main" val="59188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5CB11B-7D40-41A1-BB94-4B3801BA3C7C}"/>
              </a:ext>
            </a:extLst>
          </p:cNvPr>
          <p:cNvPicPr>
            <a:picLocks noChangeAspect="1"/>
          </p:cNvPicPr>
          <p:nvPr/>
        </p:nvPicPr>
        <p:blipFill>
          <a:blip r:embed="rId2"/>
          <a:stretch>
            <a:fillRect/>
          </a:stretch>
        </p:blipFill>
        <p:spPr>
          <a:xfrm>
            <a:off x="3029900" y="429761"/>
            <a:ext cx="5442376" cy="827670"/>
          </a:xfrm>
          <a:prstGeom prst="rect">
            <a:avLst/>
          </a:prstGeom>
          <a:ln w="25400">
            <a:solidFill>
              <a:srgbClr val="FF0000"/>
            </a:solidFill>
          </a:ln>
        </p:spPr>
      </p:pic>
      <p:pic>
        <p:nvPicPr>
          <p:cNvPr id="6" name="Picture 5">
            <a:extLst>
              <a:ext uri="{FF2B5EF4-FFF2-40B4-BE49-F238E27FC236}">
                <a16:creationId xmlns:a16="http://schemas.microsoft.com/office/drawing/2014/main" id="{65C81FF8-828A-42EE-A598-7FBA9976544B}"/>
              </a:ext>
            </a:extLst>
          </p:cNvPr>
          <p:cNvPicPr>
            <a:picLocks noChangeAspect="1"/>
          </p:cNvPicPr>
          <p:nvPr/>
        </p:nvPicPr>
        <p:blipFill>
          <a:blip r:embed="rId3"/>
          <a:stretch>
            <a:fillRect/>
          </a:stretch>
        </p:blipFill>
        <p:spPr>
          <a:xfrm>
            <a:off x="4623084" y="1594622"/>
            <a:ext cx="5649417" cy="4833617"/>
          </a:xfrm>
          <a:prstGeom prst="rect">
            <a:avLst/>
          </a:prstGeom>
          <a:ln w="25400">
            <a:solidFill>
              <a:srgbClr val="FF0000"/>
            </a:solidFill>
          </a:ln>
        </p:spPr>
      </p:pic>
      <p:pic>
        <p:nvPicPr>
          <p:cNvPr id="2" name="Picture 1">
            <a:extLst>
              <a:ext uri="{FF2B5EF4-FFF2-40B4-BE49-F238E27FC236}">
                <a16:creationId xmlns:a16="http://schemas.microsoft.com/office/drawing/2014/main" id="{C616E647-78B1-4119-8F39-6A7A055C900E}"/>
              </a:ext>
            </a:extLst>
          </p:cNvPr>
          <p:cNvPicPr>
            <a:picLocks noChangeAspect="1"/>
          </p:cNvPicPr>
          <p:nvPr/>
        </p:nvPicPr>
        <p:blipFill>
          <a:blip r:embed="rId4"/>
          <a:stretch>
            <a:fillRect/>
          </a:stretch>
        </p:blipFill>
        <p:spPr>
          <a:xfrm rot="21230551">
            <a:off x="647488" y="3300780"/>
            <a:ext cx="3123555" cy="3127459"/>
          </a:xfrm>
          <a:prstGeom prst="rect">
            <a:avLst/>
          </a:prstGeom>
        </p:spPr>
      </p:pic>
    </p:spTree>
    <p:extLst>
      <p:ext uri="{BB962C8B-B14F-4D97-AF65-F5344CB8AC3E}">
        <p14:creationId xmlns:p14="http://schemas.microsoft.com/office/powerpoint/2010/main" val="343740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099A5-9683-464A-9306-F0D36F9609A6}"/>
              </a:ext>
            </a:extLst>
          </p:cNvPr>
          <p:cNvPicPr>
            <a:picLocks noChangeAspect="1"/>
          </p:cNvPicPr>
          <p:nvPr/>
        </p:nvPicPr>
        <p:blipFill>
          <a:blip r:embed="rId2"/>
          <a:stretch>
            <a:fillRect/>
          </a:stretch>
        </p:blipFill>
        <p:spPr>
          <a:xfrm>
            <a:off x="415581" y="1695451"/>
            <a:ext cx="11176751" cy="4462462"/>
          </a:xfrm>
          <a:prstGeom prst="rect">
            <a:avLst/>
          </a:prstGeom>
          <a:ln w="25400">
            <a:solidFill>
              <a:srgbClr val="FF0000"/>
            </a:solidFill>
          </a:ln>
        </p:spPr>
      </p:pic>
      <p:sp>
        <p:nvSpPr>
          <p:cNvPr id="3" name="Title 2">
            <a:extLst>
              <a:ext uri="{FF2B5EF4-FFF2-40B4-BE49-F238E27FC236}">
                <a16:creationId xmlns:a16="http://schemas.microsoft.com/office/drawing/2014/main" id="{2AB9192C-060D-4206-866F-E5DA7189BC0C}"/>
              </a:ext>
            </a:extLst>
          </p:cNvPr>
          <p:cNvSpPr>
            <a:spLocks noGrp="1"/>
          </p:cNvSpPr>
          <p:nvPr>
            <p:ph type="title" idx="4294967295"/>
          </p:nvPr>
        </p:nvSpPr>
        <p:spPr>
          <a:xfrm>
            <a:off x="517556" y="284163"/>
            <a:ext cx="10972800" cy="1143000"/>
          </a:xfrm>
          <a:ln w="25400">
            <a:solidFill>
              <a:srgbClr val="FF0000"/>
            </a:solidFill>
          </a:ln>
        </p:spPr>
        <p:txBody>
          <a:bodyPr/>
          <a:lstStyle/>
          <a:p>
            <a:r>
              <a:rPr lang="en-US" dirty="0"/>
              <a:t>Background (proposal #1)</a:t>
            </a:r>
          </a:p>
        </p:txBody>
      </p:sp>
    </p:spTree>
    <p:extLst>
      <p:ext uri="{BB962C8B-B14F-4D97-AF65-F5344CB8AC3E}">
        <p14:creationId xmlns:p14="http://schemas.microsoft.com/office/powerpoint/2010/main" val="3863908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TotalTime>
  <Words>1013</Words>
  <Application>Microsoft Office PowerPoint</Application>
  <PresentationFormat>Widescreen</PresentationFormat>
  <Paragraphs>128</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Book Antiqua</vt:lpstr>
      <vt:lpstr>Calibri</vt:lpstr>
      <vt:lpstr>Lucida Sans</vt:lpstr>
      <vt:lpstr>Verdana</vt:lpstr>
      <vt:lpstr>Wingdings</vt:lpstr>
      <vt:lpstr>Wingdings 2</vt:lpstr>
      <vt:lpstr>Wingdings 3</vt:lpstr>
      <vt:lpstr>Apex</vt:lpstr>
      <vt:lpstr>PowerPoint Presentation</vt:lpstr>
      <vt:lpstr>Who and What says we need to be regulated and what “guides” us?</vt:lpstr>
      <vt:lpstr>Activity Needing Review</vt:lpstr>
      <vt:lpstr>What goes into Using Animals in Research</vt:lpstr>
      <vt:lpstr>For the sake of discussions</vt:lpstr>
      <vt:lpstr>PowerPoint Presentation</vt:lpstr>
      <vt:lpstr>Information needed</vt:lpstr>
      <vt:lpstr>PowerPoint Presentation</vt:lpstr>
      <vt:lpstr>Background (proposal #1)</vt:lpstr>
      <vt:lpstr>PowerPoint Presentation</vt:lpstr>
      <vt:lpstr>End Point and Disposition</vt:lpstr>
      <vt:lpstr>PowerPoint Presentation</vt:lpstr>
      <vt:lpstr>Veterinary Care/Animal Monitoring</vt:lpstr>
      <vt:lpstr>PowerPoint Presentation</vt:lpstr>
      <vt:lpstr>Background Proposal #2</vt:lpstr>
      <vt:lpstr>Project Proposal: Materials and Methods</vt:lpstr>
      <vt:lpstr>Veterinary Care and Animal Monitoring</vt:lpstr>
      <vt:lpstr>End Points and Dispositions</vt:lpstr>
      <vt:lpstr>Client Consent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Olson</dc:creator>
  <cp:lastModifiedBy>Sally Olson</cp:lastModifiedBy>
  <cp:revision>23</cp:revision>
  <dcterms:created xsi:type="dcterms:W3CDTF">2024-06-12T19:50:22Z</dcterms:created>
  <dcterms:modified xsi:type="dcterms:W3CDTF">2025-05-27T16:45:39Z</dcterms:modified>
</cp:coreProperties>
</file>