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3"/>
  </p:notesMasterIdLst>
  <p:handoutMasterIdLst>
    <p:handoutMasterId r:id="rId14"/>
  </p:handoutMasterIdLst>
  <p:sldIdLst>
    <p:sldId id="542" r:id="rId2"/>
    <p:sldId id="567" r:id="rId3"/>
    <p:sldId id="568" r:id="rId4"/>
    <p:sldId id="565" r:id="rId5"/>
    <p:sldId id="545" r:id="rId6"/>
    <p:sldId id="564" r:id="rId7"/>
    <p:sldId id="530" r:id="rId8"/>
    <p:sldId id="534" r:id="rId9"/>
    <p:sldId id="566" r:id="rId10"/>
    <p:sldId id="532" r:id="rId11"/>
    <p:sldId id="535" r:id="rId12"/>
  </p:sldIdLst>
  <p:sldSz cx="12192000" cy="6858000"/>
  <p:notesSz cx="7010400" cy="9296400"/>
  <p:custDataLst>
    <p:tags r:id="rId15"/>
  </p:custDataLst>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609585"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121917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828754"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2438339"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3047924" algn="l" defTabSz="1219170" rtl="0" eaLnBrk="1" latinLnBrk="0" hangingPunct="1">
      <a:defRPr sz="3200" kern="1200">
        <a:solidFill>
          <a:schemeClr val="tx1"/>
        </a:solidFill>
        <a:latin typeface="Times New Roman" pitchFamily="18" charset="0"/>
        <a:ea typeface="+mn-ea"/>
        <a:cs typeface="+mn-cs"/>
      </a:defRPr>
    </a:lvl6pPr>
    <a:lvl7pPr marL="3657509" algn="l" defTabSz="1219170" rtl="0" eaLnBrk="1" latinLnBrk="0" hangingPunct="1">
      <a:defRPr sz="3200" kern="1200">
        <a:solidFill>
          <a:schemeClr val="tx1"/>
        </a:solidFill>
        <a:latin typeface="Times New Roman" pitchFamily="18" charset="0"/>
        <a:ea typeface="+mn-ea"/>
        <a:cs typeface="+mn-cs"/>
      </a:defRPr>
    </a:lvl7pPr>
    <a:lvl8pPr marL="4267093" algn="l" defTabSz="1219170" rtl="0" eaLnBrk="1" latinLnBrk="0" hangingPunct="1">
      <a:defRPr sz="3200" kern="1200">
        <a:solidFill>
          <a:schemeClr val="tx1"/>
        </a:solidFill>
        <a:latin typeface="Times New Roman" pitchFamily="18" charset="0"/>
        <a:ea typeface="+mn-ea"/>
        <a:cs typeface="+mn-cs"/>
      </a:defRPr>
    </a:lvl8pPr>
    <a:lvl9pPr marL="4876678" algn="l" defTabSz="121917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7296" userDrawn="1">
          <p15:clr>
            <a:srgbClr val="A4A3A4"/>
          </p15:clr>
        </p15:guide>
        <p15:guide id="3" orient="horz" pos="240" userDrawn="1">
          <p15:clr>
            <a:srgbClr val="A4A3A4"/>
          </p15:clr>
        </p15:guide>
        <p15:guide id="4" pos="384" userDrawn="1">
          <p15:clr>
            <a:srgbClr val="A4A3A4"/>
          </p15:clr>
        </p15:guide>
        <p15:guide id="5" pos="3840" userDrawn="1">
          <p15:clr>
            <a:srgbClr val="A4A3A4"/>
          </p15:clr>
        </p15:guide>
        <p15:guide id="6" orient="horz" pos="720" userDrawn="1">
          <p15:clr>
            <a:srgbClr val="A4A3A4"/>
          </p15:clr>
        </p15:guide>
        <p15:guide id="8" pos="72" userDrawn="1">
          <p15:clr>
            <a:srgbClr val="A4A3A4"/>
          </p15:clr>
        </p15:guide>
        <p15:guide id="9" pos="7608" userDrawn="1">
          <p15:clr>
            <a:srgbClr val="A4A3A4"/>
          </p15:clr>
        </p15:guide>
        <p15:guide id="10" pos="7440" userDrawn="1">
          <p15:clr>
            <a:srgbClr val="A4A3A4"/>
          </p15:clr>
        </p15:guide>
        <p15:guide id="11" orient="horz" pos="864" userDrawn="1">
          <p15:clr>
            <a:srgbClr val="A4A3A4"/>
          </p15:clr>
        </p15:guide>
        <p15:guide id="12" pos="240" userDrawn="1">
          <p15:clr>
            <a:srgbClr val="A4A3A4"/>
          </p15:clr>
        </p15:guide>
        <p15:guide id="13" pos="5712" userDrawn="1">
          <p15:clr>
            <a:srgbClr val="A4A3A4"/>
          </p15:clr>
        </p15:guide>
        <p15:guide id="14" pos="1968" userDrawn="1">
          <p15:clr>
            <a:srgbClr val="A4A3A4"/>
          </p15:clr>
        </p15:guide>
        <p15:guide id="15" pos="4992" userDrawn="1">
          <p15:clr>
            <a:srgbClr val="A4A3A4"/>
          </p15:clr>
        </p15:guide>
        <p15:guide id="16" orient="horz" pos="2184" userDrawn="1">
          <p15:clr>
            <a:srgbClr val="A4A3A4"/>
          </p15:clr>
        </p15:guide>
        <p15:guide id="17" orient="horz" pos="3840" userDrawn="1">
          <p15:clr>
            <a:srgbClr val="A4A3A4"/>
          </p15:clr>
        </p15:guide>
        <p15:guide id="18" orient="horz" pos="1248" userDrawn="1">
          <p15:clr>
            <a:srgbClr val="A4A3A4"/>
          </p15:clr>
        </p15:guide>
        <p15:guide id="19" pos="4416" userDrawn="1">
          <p15:clr>
            <a:srgbClr val="A4A3A4"/>
          </p15:clr>
        </p15:guide>
        <p15:guide id="20" orient="horz" pos="432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33CCFF"/>
    <a:srgbClr val="000000"/>
    <a:srgbClr val="B6B6B6"/>
    <a:srgbClr val="D8E4BC"/>
    <a:srgbClr val="FF9999"/>
    <a:srgbClr val="33CC33"/>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8889" autoAdjust="0"/>
  </p:normalViewPr>
  <p:slideViewPr>
    <p:cSldViewPr snapToGrid="0" showGuides="1">
      <p:cViewPr>
        <p:scale>
          <a:sx n="70" d="100"/>
          <a:sy n="70" d="100"/>
        </p:scale>
        <p:origin x="1410" y="672"/>
      </p:cViewPr>
      <p:guideLst>
        <p:guide orient="horz" pos="4176"/>
        <p:guide pos="7296"/>
        <p:guide orient="horz" pos="240"/>
        <p:guide pos="384"/>
        <p:guide pos="3840"/>
        <p:guide orient="horz" pos="720"/>
        <p:guide pos="72"/>
        <p:guide pos="7608"/>
        <p:guide pos="7440"/>
        <p:guide orient="horz" pos="864"/>
        <p:guide pos="240"/>
        <p:guide pos="5712"/>
        <p:guide pos="1968"/>
        <p:guide pos="4992"/>
        <p:guide orient="horz" pos="2184"/>
        <p:guide orient="horz" pos="3840"/>
        <p:guide orient="horz" pos="1248"/>
        <p:guide pos="4416"/>
        <p:guide orient="horz"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showGuides="1">
      <p:cViewPr varScale="1">
        <p:scale>
          <a:sx n="82" d="100"/>
          <a:sy n="82" d="100"/>
        </p:scale>
        <p:origin x="3834"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5"/>
            <a:ext cx="3037840" cy="460375"/>
          </a:xfrm>
          <a:prstGeom prst="rect">
            <a:avLst/>
          </a:prstGeom>
          <a:noFill/>
          <a:ln w="9525">
            <a:noFill/>
            <a:miter lim="800000"/>
            <a:headEnd/>
            <a:tailEnd/>
          </a:ln>
          <a:effectLst/>
        </p:spPr>
        <p:txBody>
          <a:bodyPr vert="horz" wrap="square" lIns="90676" tIns="45338" rIns="90676" bIns="45338" numCol="1" anchor="t" anchorCtr="0" compatLnSpc="1">
            <a:prstTxWarp prst="textNoShape">
              <a:avLst/>
            </a:prstTxWarp>
          </a:bodyPr>
          <a:lstStyle>
            <a:lvl1pPr>
              <a:defRPr sz="1100"/>
            </a:lvl1pPr>
          </a:lstStyle>
          <a:p>
            <a:pPr>
              <a:defRPr/>
            </a:pPr>
            <a:r>
              <a:rPr lang="en-US"/>
              <a:t>VRSP - Dr. BD Schultz                                                                   Ethics &amp; Relationships in the Laboratory</a:t>
            </a:r>
            <a:endParaRPr lang="en-US" dirty="0"/>
          </a:p>
        </p:txBody>
      </p:sp>
      <p:sp>
        <p:nvSpPr>
          <p:cNvPr id="14339" name="Rectangle 3"/>
          <p:cNvSpPr>
            <a:spLocks noGrp="1" noChangeArrowheads="1"/>
          </p:cNvSpPr>
          <p:nvPr>
            <p:ph type="dt" sz="quarter" idx="1"/>
          </p:nvPr>
        </p:nvSpPr>
        <p:spPr bwMode="auto">
          <a:xfrm>
            <a:off x="3974184" y="5"/>
            <a:ext cx="3037840" cy="460375"/>
          </a:xfrm>
          <a:prstGeom prst="rect">
            <a:avLst/>
          </a:prstGeom>
          <a:noFill/>
          <a:ln w="9525">
            <a:noFill/>
            <a:miter lim="800000"/>
            <a:headEnd/>
            <a:tailEnd/>
          </a:ln>
          <a:effectLst/>
        </p:spPr>
        <p:txBody>
          <a:bodyPr vert="horz" wrap="square" lIns="90676" tIns="45338" rIns="90676" bIns="45338" numCol="1" anchor="t" anchorCtr="0" compatLnSpc="1">
            <a:prstTxWarp prst="textNoShape">
              <a:avLst/>
            </a:prstTxWarp>
          </a:bodyPr>
          <a:lstStyle>
            <a:lvl1pPr algn="r">
              <a:defRPr sz="1100" smtClean="0"/>
            </a:lvl1pPr>
          </a:lstStyle>
          <a:p>
            <a:pPr>
              <a:defRPr/>
            </a:pPr>
            <a:r>
              <a:rPr lang="en-US"/>
              <a:t>19 May, 2026                                        Tuesday 9:30 AM</a:t>
            </a:r>
            <a:endParaRPr lang="en-US" dirty="0"/>
          </a:p>
        </p:txBody>
      </p:sp>
      <p:sp>
        <p:nvSpPr>
          <p:cNvPr id="14340" name="Rectangle 4"/>
          <p:cNvSpPr>
            <a:spLocks noGrp="1" noChangeArrowheads="1"/>
          </p:cNvSpPr>
          <p:nvPr>
            <p:ph type="ftr" sz="quarter" idx="2"/>
          </p:nvPr>
        </p:nvSpPr>
        <p:spPr bwMode="auto">
          <a:xfrm>
            <a:off x="1" y="8821744"/>
            <a:ext cx="3037840" cy="460375"/>
          </a:xfrm>
          <a:prstGeom prst="rect">
            <a:avLst/>
          </a:prstGeom>
          <a:noFill/>
          <a:ln w="9525">
            <a:noFill/>
            <a:miter lim="800000"/>
            <a:headEnd/>
            <a:tailEnd/>
          </a:ln>
          <a:effectLst/>
        </p:spPr>
        <p:txBody>
          <a:bodyPr vert="horz" wrap="square" lIns="90676" tIns="45338" rIns="90676" bIns="45338" numCol="1" anchor="b" anchorCtr="0" compatLnSpc="1">
            <a:prstTxWarp prst="textNoShape">
              <a:avLst/>
            </a:prstTxWarp>
          </a:bodyPr>
          <a:lstStyle>
            <a:lvl1pPr>
              <a:defRPr sz="1100"/>
            </a:lvl1pPr>
          </a:lstStyle>
          <a:p>
            <a:pPr>
              <a:defRPr/>
            </a:pPr>
            <a:endParaRPr lang="en-US" dirty="0"/>
          </a:p>
        </p:txBody>
      </p:sp>
      <p:sp>
        <p:nvSpPr>
          <p:cNvPr id="14341" name="Rectangle 5"/>
          <p:cNvSpPr>
            <a:spLocks noGrp="1" noChangeArrowheads="1"/>
          </p:cNvSpPr>
          <p:nvPr>
            <p:ph type="sldNum" sz="quarter" idx="3"/>
          </p:nvPr>
        </p:nvSpPr>
        <p:spPr bwMode="auto">
          <a:xfrm>
            <a:off x="3974184" y="8821744"/>
            <a:ext cx="3037840" cy="460375"/>
          </a:xfrm>
          <a:prstGeom prst="rect">
            <a:avLst/>
          </a:prstGeom>
          <a:noFill/>
          <a:ln w="9525">
            <a:noFill/>
            <a:miter lim="800000"/>
            <a:headEnd/>
            <a:tailEnd/>
          </a:ln>
          <a:effectLst/>
        </p:spPr>
        <p:txBody>
          <a:bodyPr vert="horz" wrap="square" lIns="90676" tIns="45338" rIns="90676" bIns="45338" numCol="1" anchor="b" anchorCtr="0" compatLnSpc="1">
            <a:prstTxWarp prst="textNoShape">
              <a:avLst/>
            </a:prstTxWarp>
          </a:bodyPr>
          <a:lstStyle>
            <a:lvl1pPr algn="r">
              <a:defRPr sz="1100"/>
            </a:lvl1pPr>
          </a:lstStyle>
          <a:p>
            <a:pPr>
              <a:defRPr/>
            </a:pPr>
            <a:fld id="{80B596B7-AAAD-4BEE-8A8A-CB598C123CCB}" type="slidenum">
              <a:rPr lang="en-US"/>
              <a:pPr>
                <a:defRPr/>
              </a:pPr>
              <a:t>‹#›</a:t>
            </a:fld>
            <a:endParaRPr lang="en-US" dirty="0"/>
          </a:p>
        </p:txBody>
      </p:sp>
    </p:spTree>
    <p:extLst>
      <p:ext uri="{BB962C8B-B14F-4D97-AF65-F5344CB8AC3E}">
        <p14:creationId xmlns:p14="http://schemas.microsoft.com/office/powerpoint/2010/main" val="9387043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505199" cy="465138"/>
          </a:xfrm>
          <a:prstGeom prst="rect">
            <a:avLst/>
          </a:prstGeom>
          <a:noFill/>
          <a:ln w="9525">
            <a:noFill/>
            <a:miter lim="800000"/>
            <a:headEnd/>
            <a:tailEnd/>
          </a:ln>
          <a:effectLst/>
        </p:spPr>
        <p:txBody>
          <a:bodyPr vert="horz" wrap="square" lIns="90676" tIns="45338" rIns="90676" bIns="45338" numCol="1" anchor="t" anchorCtr="0" compatLnSpc="1">
            <a:prstTxWarp prst="textNoShape">
              <a:avLst/>
            </a:prstTxWarp>
          </a:bodyPr>
          <a:lstStyle>
            <a:lvl1pPr>
              <a:defRPr sz="1100" smtClean="0">
                <a:latin typeface="Comic Sans MS" pitchFamily="66" charset="0"/>
              </a:defRPr>
            </a:lvl1pPr>
          </a:lstStyle>
          <a:p>
            <a:pPr>
              <a:defRPr/>
            </a:pPr>
            <a:r>
              <a:rPr lang="en-US"/>
              <a:t>VRSP - Dr. BD Schultz                                                                   Ethics &amp; Relationships in the Laboratory</a:t>
            </a:r>
            <a:endParaRPr lang="en-US" dirty="0"/>
          </a:p>
        </p:txBody>
      </p:sp>
      <p:sp>
        <p:nvSpPr>
          <p:cNvPr id="4099" name="Rectangle 3"/>
          <p:cNvSpPr>
            <a:spLocks noGrp="1" noChangeArrowheads="1"/>
          </p:cNvSpPr>
          <p:nvPr>
            <p:ph type="dt" idx="1"/>
          </p:nvPr>
        </p:nvSpPr>
        <p:spPr bwMode="auto">
          <a:xfrm>
            <a:off x="4401313" y="0"/>
            <a:ext cx="2609088" cy="465138"/>
          </a:xfrm>
          <a:prstGeom prst="rect">
            <a:avLst/>
          </a:prstGeom>
          <a:noFill/>
          <a:ln w="9525">
            <a:noFill/>
            <a:miter lim="800000"/>
            <a:headEnd/>
            <a:tailEnd/>
          </a:ln>
          <a:effectLst/>
        </p:spPr>
        <p:txBody>
          <a:bodyPr vert="horz" wrap="square" lIns="90676" tIns="45338" rIns="90676" bIns="45338" numCol="1" anchor="t" anchorCtr="0" compatLnSpc="1">
            <a:prstTxWarp prst="textNoShape">
              <a:avLst/>
            </a:prstTxWarp>
          </a:bodyPr>
          <a:lstStyle>
            <a:lvl1pPr algn="r">
              <a:defRPr sz="1100" smtClean="0">
                <a:latin typeface="Comic Sans MS" pitchFamily="66" charset="0"/>
              </a:defRPr>
            </a:lvl1pPr>
          </a:lstStyle>
          <a:p>
            <a:pPr>
              <a:defRPr/>
            </a:pPr>
            <a:r>
              <a:rPr lang="en-US"/>
              <a:t>19 May, 2026                                        Tuesday 9:30 AM</a:t>
            </a:r>
            <a:endParaRPr lang="en-US" dirty="0"/>
          </a:p>
        </p:txBody>
      </p:sp>
      <p:sp>
        <p:nvSpPr>
          <p:cNvPr id="2150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79951" y="4414838"/>
            <a:ext cx="6275271" cy="4184650"/>
          </a:xfrm>
          <a:prstGeom prst="rect">
            <a:avLst/>
          </a:prstGeom>
          <a:noFill/>
          <a:ln w="9525">
            <a:noFill/>
            <a:miter lim="800000"/>
            <a:headEnd/>
            <a:tailEnd/>
          </a:ln>
          <a:effectLst/>
        </p:spPr>
        <p:txBody>
          <a:bodyPr vert="horz" wrap="square" lIns="90676" tIns="45338" rIns="90676" bIns="4533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1" y="8831269"/>
            <a:ext cx="3037840" cy="465137"/>
          </a:xfrm>
          <a:prstGeom prst="rect">
            <a:avLst/>
          </a:prstGeom>
          <a:noFill/>
          <a:ln w="9525">
            <a:noFill/>
            <a:miter lim="800000"/>
            <a:headEnd/>
            <a:tailEnd/>
          </a:ln>
          <a:effectLst/>
        </p:spPr>
        <p:txBody>
          <a:bodyPr vert="horz" wrap="square" lIns="90676" tIns="45338" rIns="90676" bIns="45338" numCol="1" anchor="b" anchorCtr="0" compatLnSpc="1">
            <a:prstTxWarp prst="textNoShape">
              <a:avLst/>
            </a:prstTxWarp>
          </a:bodyPr>
          <a:lstStyle>
            <a:lvl1pPr>
              <a:defRPr sz="1100" smtClean="0">
                <a:latin typeface="Comic Sans MS" pitchFamily="66"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269"/>
            <a:ext cx="3037840" cy="465137"/>
          </a:xfrm>
          <a:prstGeom prst="rect">
            <a:avLst/>
          </a:prstGeom>
          <a:noFill/>
          <a:ln w="9525">
            <a:noFill/>
            <a:miter lim="800000"/>
            <a:headEnd/>
            <a:tailEnd/>
          </a:ln>
          <a:effectLst/>
        </p:spPr>
        <p:txBody>
          <a:bodyPr vert="horz" wrap="square" lIns="90676" tIns="45338" rIns="90676" bIns="45338" numCol="1" anchor="b" anchorCtr="0" compatLnSpc="1">
            <a:prstTxWarp prst="textNoShape">
              <a:avLst/>
            </a:prstTxWarp>
          </a:bodyPr>
          <a:lstStyle>
            <a:lvl1pPr algn="r">
              <a:defRPr sz="1100" smtClean="0">
                <a:latin typeface="Comic Sans MS" pitchFamily="66" charset="0"/>
                <a:cs typeface="Consolas" pitchFamily="49" charset="0"/>
              </a:defRPr>
            </a:lvl1pPr>
          </a:lstStyle>
          <a:p>
            <a:pPr>
              <a:defRPr/>
            </a:pPr>
            <a:fld id="{9F62D636-D979-449C-A0FD-F2F41095C808}" type="slidenum">
              <a:rPr lang="en-US" smtClean="0"/>
              <a:pPr>
                <a:defRPr/>
              </a:pPr>
              <a:t>‹#›</a:t>
            </a:fld>
            <a:endParaRPr lang="en-US" dirty="0"/>
          </a:p>
        </p:txBody>
      </p:sp>
    </p:spTree>
    <p:extLst>
      <p:ext uri="{BB962C8B-B14F-4D97-AF65-F5344CB8AC3E}">
        <p14:creationId xmlns:p14="http://schemas.microsoft.com/office/powerpoint/2010/main" val="396373219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609585" algn="l" rtl="0" eaLnBrk="0" fontAlgn="base" hangingPunct="0">
      <a:spcBef>
        <a:spcPct val="30000"/>
      </a:spcBef>
      <a:spcAft>
        <a:spcPct val="0"/>
      </a:spcAft>
      <a:defRPr sz="1200" kern="1200">
        <a:solidFill>
          <a:schemeClr val="tx1"/>
        </a:solidFill>
        <a:latin typeface="+mn-lt"/>
        <a:ea typeface="+mn-ea"/>
        <a:cs typeface="+mn-cs"/>
      </a:defRPr>
    </a:lvl2pPr>
    <a:lvl3pPr marL="1219170" algn="l" rtl="0" eaLnBrk="0" fontAlgn="base" hangingPunct="0">
      <a:spcBef>
        <a:spcPct val="30000"/>
      </a:spcBef>
      <a:spcAft>
        <a:spcPct val="0"/>
      </a:spcAft>
      <a:defRPr sz="1200" kern="1200">
        <a:solidFill>
          <a:schemeClr val="tx1"/>
        </a:solidFill>
        <a:latin typeface="+mn-lt"/>
        <a:ea typeface="+mn-ea"/>
        <a:cs typeface="+mn-cs"/>
      </a:defRPr>
    </a:lvl3pPr>
    <a:lvl4pPr marL="1828754" algn="l" rtl="0" eaLnBrk="0" fontAlgn="base" hangingPunct="0">
      <a:spcBef>
        <a:spcPct val="30000"/>
      </a:spcBef>
      <a:spcAft>
        <a:spcPct val="0"/>
      </a:spcAft>
      <a:defRPr sz="1200" kern="1200">
        <a:solidFill>
          <a:schemeClr val="tx1"/>
        </a:solidFill>
        <a:latin typeface="+mn-lt"/>
        <a:ea typeface="+mn-ea"/>
        <a:cs typeface="+mn-cs"/>
      </a:defRPr>
    </a:lvl4pPr>
    <a:lvl5pPr marL="2438339" algn="l" rtl="0" eaLnBrk="0" fontAlgn="base" hangingPunct="0">
      <a:spcBef>
        <a:spcPct val="30000"/>
      </a:spcBef>
      <a:spcAft>
        <a:spcPct val="0"/>
      </a:spcAft>
      <a:defRPr sz="12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1</a:t>
            </a:fld>
            <a:endParaRPr lang="en-US" dirty="0"/>
          </a:p>
        </p:txBody>
      </p:sp>
    </p:spTree>
    <p:extLst>
      <p:ext uri="{BB962C8B-B14F-4D97-AF65-F5344CB8AC3E}">
        <p14:creationId xmlns:p14="http://schemas.microsoft.com/office/powerpoint/2010/main" val="97043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60363" y="674688"/>
            <a:ext cx="5997575" cy="3375025"/>
          </a:xfrm>
          <a:ln/>
        </p:spPr>
      </p:sp>
      <p:sp>
        <p:nvSpPr>
          <p:cNvPr id="24579" name="Notes Placeholder 2"/>
          <p:cNvSpPr>
            <a:spLocks noGrp="1"/>
          </p:cNvSpPr>
          <p:nvPr>
            <p:ph type="body" idx="1"/>
          </p:nvPr>
        </p:nvSpPr>
        <p:spPr>
          <a:noFill/>
          <a:ln/>
        </p:spPr>
        <p:txBody>
          <a:bodyPr/>
          <a:lstStyle/>
          <a:p>
            <a:r>
              <a:rPr lang="en-US" dirty="0"/>
              <a:t>Ask yourself, what would the paper be like without the intellectual input of this person? </a:t>
            </a:r>
          </a:p>
          <a:p>
            <a:r>
              <a:rPr lang="en-US" dirty="0"/>
              <a:t>Could the same result have been achieved with the remaining authors directing another person?</a:t>
            </a:r>
          </a:p>
        </p:txBody>
      </p:sp>
      <p:sp>
        <p:nvSpPr>
          <p:cNvPr id="24580" name="Header Placeholder 3"/>
          <p:cNvSpPr>
            <a:spLocks noGrp="1"/>
          </p:cNvSpPr>
          <p:nvPr>
            <p:ph type="hdr" sz="quarter"/>
          </p:nvPr>
        </p:nvSpPr>
        <p:spPr>
          <a:noFill/>
        </p:spPr>
        <p:txBody>
          <a:bodyPr/>
          <a:lstStyle/>
          <a:p>
            <a:r>
              <a:rPr lang="en-US"/>
              <a:t>VRSP - Dr. BD Schultz                                                                   Ethics &amp; Relationships in the Laboratory</a:t>
            </a:r>
            <a:endParaRPr lang="en-US" dirty="0"/>
          </a:p>
        </p:txBody>
      </p:sp>
      <p:sp>
        <p:nvSpPr>
          <p:cNvPr id="24581" name="Date Placeholder 4"/>
          <p:cNvSpPr>
            <a:spLocks noGrp="1"/>
          </p:cNvSpPr>
          <p:nvPr>
            <p:ph type="dt" sz="quarter" idx="1"/>
          </p:nvPr>
        </p:nvSpPr>
        <p:spPr>
          <a:noFill/>
        </p:spPr>
        <p:txBody>
          <a:bodyPr/>
          <a:lstStyle/>
          <a:p>
            <a:pPr>
              <a:defRPr/>
            </a:pPr>
            <a:r>
              <a:rPr lang="en-US"/>
              <a:t>19 May, 2026                                        Tuesday 9:30 AM</a:t>
            </a:r>
            <a:endParaRPr lang="en-US" dirty="0"/>
          </a:p>
        </p:txBody>
      </p:sp>
      <p:sp>
        <p:nvSpPr>
          <p:cNvPr id="2" name="Slide Number Placeholder 1"/>
          <p:cNvSpPr>
            <a:spLocks noGrp="1"/>
          </p:cNvSpPr>
          <p:nvPr>
            <p:ph type="sldNum" sz="quarter" idx="10"/>
          </p:nvPr>
        </p:nvSpPr>
        <p:spPr/>
        <p:txBody>
          <a:bodyPr/>
          <a:lstStyle/>
          <a:p>
            <a:pPr>
              <a:defRPr/>
            </a:pPr>
            <a:fld id="{9F62D636-D979-449C-A0FD-F2F41095C808}" type="slidenum">
              <a:rPr lang="en-US" smtClean="0"/>
              <a:pPr>
                <a:defRPr/>
              </a:pPr>
              <a:t>10</a:t>
            </a:fld>
            <a:endParaRPr lang="en-US" dirty="0"/>
          </a:p>
        </p:txBody>
      </p:sp>
    </p:spTree>
    <p:extLst>
      <p:ext uri="{BB962C8B-B14F-4D97-AF65-F5344CB8AC3E}">
        <p14:creationId xmlns:p14="http://schemas.microsoft.com/office/powerpoint/2010/main" val="95502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60363" y="674688"/>
            <a:ext cx="5997575" cy="3375025"/>
          </a:xfrm>
          <a:ln/>
        </p:spPr>
      </p:sp>
      <p:sp>
        <p:nvSpPr>
          <p:cNvPr id="24579" name="Notes Placeholder 2"/>
          <p:cNvSpPr>
            <a:spLocks noGrp="1"/>
          </p:cNvSpPr>
          <p:nvPr>
            <p:ph type="body" idx="1"/>
          </p:nvPr>
        </p:nvSpPr>
        <p:spPr>
          <a:noFill/>
          <a:ln/>
        </p:spPr>
        <p:txBody>
          <a:bodyPr/>
          <a:lstStyle/>
          <a:p>
            <a:endParaRPr lang="en-US" dirty="0"/>
          </a:p>
        </p:txBody>
      </p:sp>
      <p:sp>
        <p:nvSpPr>
          <p:cNvPr id="24580" name="Header Placeholder 3"/>
          <p:cNvSpPr>
            <a:spLocks noGrp="1"/>
          </p:cNvSpPr>
          <p:nvPr>
            <p:ph type="hdr" sz="quarter"/>
          </p:nvPr>
        </p:nvSpPr>
        <p:spPr>
          <a:noFill/>
        </p:spPr>
        <p:txBody>
          <a:bodyPr/>
          <a:lstStyle/>
          <a:p>
            <a:r>
              <a:rPr lang="en-US"/>
              <a:t>VRSP - Dr. BD Schultz                                                                   Ethics &amp; Relationships in the Laboratory</a:t>
            </a:r>
            <a:endParaRPr lang="en-US" dirty="0"/>
          </a:p>
        </p:txBody>
      </p:sp>
      <p:sp>
        <p:nvSpPr>
          <p:cNvPr id="24581" name="Date Placeholder 4"/>
          <p:cNvSpPr>
            <a:spLocks noGrp="1"/>
          </p:cNvSpPr>
          <p:nvPr>
            <p:ph type="dt" sz="quarter" idx="1"/>
          </p:nvPr>
        </p:nvSpPr>
        <p:spPr>
          <a:noFill/>
        </p:spPr>
        <p:txBody>
          <a:bodyPr/>
          <a:lstStyle/>
          <a:p>
            <a:pPr>
              <a:defRPr/>
            </a:pPr>
            <a:r>
              <a:rPr lang="en-US"/>
              <a:t>19 May, 2026                                        Tuesday 9:30 AM</a:t>
            </a:r>
            <a:endParaRPr lang="en-US" dirty="0"/>
          </a:p>
        </p:txBody>
      </p:sp>
      <p:sp>
        <p:nvSpPr>
          <p:cNvPr id="2" name="Slide Number Placeholder 1"/>
          <p:cNvSpPr>
            <a:spLocks noGrp="1"/>
          </p:cNvSpPr>
          <p:nvPr>
            <p:ph type="sldNum" sz="quarter" idx="10"/>
          </p:nvPr>
        </p:nvSpPr>
        <p:spPr/>
        <p:txBody>
          <a:bodyPr/>
          <a:lstStyle/>
          <a:p>
            <a:pPr>
              <a:defRPr/>
            </a:pPr>
            <a:fld id="{9F62D636-D979-449C-A0FD-F2F41095C808}" type="slidenum">
              <a:rPr lang="en-US" smtClean="0"/>
              <a:pPr>
                <a:defRPr/>
              </a:pPr>
              <a:t>11</a:t>
            </a:fld>
            <a:endParaRPr lang="en-US" dirty="0"/>
          </a:p>
        </p:txBody>
      </p:sp>
    </p:spTree>
    <p:extLst>
      <p:ext uri="{BB962C8B-B14F-4D97-AF65-F5344CB8AC3E}">
        <p14:creationId xmlns:p14="http://schemas.microsoft.com/office/powerpoint/2010/main" val="320650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Perception</a:t>
            </a:r>
            <a:r>
              <a:rPr lang="en-US" dirty="0"/>
              <a:t> of a conflict (viewed from a colleague of the less powerful person)</a:t>
            </a:r>
          </a:p>
          <a:p>
            <a:endParaRPr lang="en-US" dirty="0"/>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2</a:t>
            </a:fld>
            <a:endParaRPr lang="en-US" dirty="0"/>
          </a:p>
        </p:txBody>
      </p:sp>
    </p:spTree>
    <p:extLst>
      <p:ext uri="{BB962C8B-B14F-4D97-AF65-F5344CB8AC3E}">
        <p14:creationId xmlns:p14="http://schemas.microsoft.com/office/powerpoint/2010/main" val="400353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3</a:t>
            </a:fld>
            <a:endParaRPr lang="en-US" dirty="0"/>
          </a:p>
        </p:txBody>
      </p:sp>
    </p:spTree>
    <p:extLst>
      <p:ext uri="{BB962C8B-B14F-4D97-AF65-F5344CB8AC3E}">
        <p14:creationId xmlns:p14="http://schemas.microsoft.com/office/powerpoint/2010/main" val="391909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differential</a:t>
            </a:r>
          </a:p>
          <a:p>
            <a:endParaRPr lang="en-US" dirty="0"/>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4</a:t>
            </a:fld>
            <a:endParaRPr lang="en-US" dirty="0"/>
          </a:p>
        </p:txBody>
      </p:sp>
    </p:spTree>
    <p:extLst>
      <p:ext uri="{BB962C8B-B14F-4D97-AF65-F5344CB8AC3E}">
        <p14:creationId xmlns:p14="http://schemas.microsoft.com/office/powerpoint/2010/main" val="170137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https://www.statnews.com/2018/08/20/lab-worm-c-elegans/</a:t>
            </a:r>
          </a:p>
          <a:p>
            <a:r>
              <a:rPr lang="en-US" sz="1000" dirty="0"/>
              <a:t>https://www.ccmb.res.in/Facilities-Services/Research-Facilities/Drosophila-Facility</a:t>
            </a:r>
          </a:p>
          <a:p>
            <a:r>
              <a:rPr lang="en-US" sz="1000" dirty="0"/>
              <a:t>https://www.nature.com/articles/nrg.2016.129</a:t>
            </a:r>
          </a:p>
          <a:p>
            <a:r>
              <a:rPr lang="en-US" sz="1000" dirty="0"/>
              <a:t>https://blog.eoscu.com/blog/why-are-r01-nih-grants-such-a-big-deal</a:t>
            </a:r>
          </a:p>
          <a:p>
            <a:r>
              <a:rPr lang="en-US" sz="1000" dirty="0"/>
              <a:t>https://ummicrogsa.weebly.com/microblogs/dr-sharmila-bhattacharya</a:t>
            </a:r>
          </a:p>
          <a:p>
            <a:r>
              <a:rPr lang="en-US" sz="1000" dirty="0"/>
              <a:t>https://www.the-scientist.com/an-aging-related-effect-on-the-circadian-clock-31991</a:t>
            </a:r>
          </a:p>
          <a:p>
            <a:r>
              <a:rPr lang="en-US" sz="1000" dirty="0"/>
              <a:t>https://www.skyscrapercenter.com/building/fulton-labs-at-1375-west-fulton-market/35832</a:t>
            </a:r>
          </a:p>
          <a:p>
            <a:r>
              <a:rPr lang="en-US" sz="1000" dirty="0"/>
              <a:t>https://www.pexels.com/search/consulting/</a:t>
            </a:r>
          </a:p>
          <a:p>
            <a:r>
              <a:rPr lang="en-US" sz="1000" dirty="0"/>
              <a:t>https://www.amazon.com/American-Vinyl-OHare-Airport-Sticker/dp/B06XHW2FTW</a:t>
            </a:r>
          </a:p>
          <a:p>
            <a:r>
              <a:rPr lang="en-US" sz="1000" dirty="0"/>
              <a:t>https://www.bcm.edu/academic-centers/space-medicine/translational-research-institute/our-team/scientific-advisory-board</a:t>
            </a:r>
          </a:p>
          <a:p>
            <a:r>
              <a:rPr lang="en-US" sz="1000" dirty="0"/>
              <a:t>https://kpmg.com/ky/en/home/insights_new/2017/01/china-tax-alert-01.html</a:t>
            </a:r>
          </a:p>
          <a:p>
            <a:r>
              <a:rPr lang="en-US" sz="1000" dirty="0"/>
              <a:t>https://finance.yahoo.com/news/check-tax-hacks-gifting-money-175907616.html?guccounter=1&amp;guce_referrer=aHR0cHM6Ly93d3cuZ29vZ2xlLmNvbS8&amp;guce_referrer_sig=AQAAAAtfyA7Kb2WkCra6Q_n7EbkctKtF6vAEEKh7UitpkBOgHu0LZemVSBWR8ZSDgRhHDCcZEpD85mr9rFOiCgKQdSeBAUAcrSjly8CABpdpMSCUAnHLc-0G8eRwQB2ywHzACEbWhQ0upVZaFIXVmfBF3OpDCBnRbOmtouYcIVnvQypt</a:t>
            </a:r>
          </a:p>
          <a:p>
            <a:r>
              <a:rPr lang="en-US" sz="1000" dirty="0"/>
              <a:t>https://www.580wibw.com/kansas-university-to-close-oliver-hall/</a:t>
            </a:r>
          </a:p>
          <a:p>
            <a:r>
              <a:rPr lang="en-US" sz="1000" dirty="0"/>
              <a:t>https://en.wikipedia.org/wiki/Patent</a:t>
            </a:r>
          </a:p>
          <a:p>
            <a:r>
              <a:rPr lang="en-US" sz="1000" dirty="0"/>
              <a:t>https://observatory.tec.mx/edu-news/types-of-teachers/</a:t>
            </a:r>
          </a:p>
          <a:p>
            <a:r>
              <a:rPr lang="en-US" sz="1000" dirty="0"/>
              <a:t>https://www.sciencedocs.com/writing-a-scientific-manuscript/</a:t>
            </a:r>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5</a:t>
            </a:fld>
            <a:endParaRPr lang="en-US" dirty="0"/>
          </a:p>
        </p:txBody>
      </p:sp>
    </p:spTree>
    <p:extLst>
      <p:ext uri="{BB962C8B-B14F-4D97-AF65-F5344CB8AC3E}">
        <p14:creationId xmlns:p14="http://schemas.microsoft.com/office/powerpoint/2010/main" val="167034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https://www.dailymail.co.uk/news/article-2299142/Green-light-doctors-date-patients-long-use-professional-judgement-decide-appropriate.html</a:t>
            </a:r>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6</a:t>
            </a:fld>
            <a:endParaRPr lang="en-US" dirty="0"/>
          </a:p>
        </p:txBody>
      </p:sp>
    </p:spTree>
    <p:extLst>
      <p:ext uri="{BB962C8B-B14F-4D97-AF65-F5344CB8AC3E}">
        <p14:creationId xmlns:p14="http://schemas.microsoft.com/office/powerpoint/2010/main" val="11483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
        <p:nvSpPr>
          <p:cNvPr id="4" name="Header Placeholder 3"/>
          <p:cNvSpPr>
            <a:spLocks noGrp="1"/>
          </p:cNvSpPr>
          <p:nvPr>
            <p:ph type="hdr" sz="quarter"/>
          </p:nvPr>
        </p:nvSpPr>
        <p:spPr/>
        <p:txBody>
          <a:bodyPr/>
          <a:lstStyle/>
          <a:p>
            <a:pPr>
              <a:defRPr/>
            </a:pPr>
            <a:r>
              <a:rPr lang="en-US"/>
              <a:t>VRSP - Dr. BD Schultz                                                                   Ethics &amp; Relationships in the Laboratory</a:t>
            </a:r>
            <a:endParaRPr lang="en-US" dirty="0"/>
          </a:p>
        </p:txBody>
      </p:sp>
      <p:sp>
        <p:nvSpPr>
          <p:cNvPr id="5" name="Date Placeholder 4"/>
          <p:cNvSpPr>
            <a:spLocks noGrp="1"/>
          </p:cNvSpPr>
          <p:nvPr>
            <p:ph type="dt" idx="1"/>
          </p:nvPr>
        </p:nvSpPr>
        <p:spPr/>
        <p:txBody>
          <a:bodyPr/>
          <a:lstStyle/>
          <a:p>
            <a:pPr>
              <a:defRPr/>
            </a:pPr>
            <a:r>
              <a:rPr lang="en-US"/>
              <a:t>19 May, 2026                                        Tuesday 9:30 AM</a:t>
            </a:r>
            <a:endParaRPr lang="en-US" dirty="0"/>
          </a:p>
        </p:txBody>
      </p:sp>
      <p:sp>
        <p:nvSpPr>
          <p:cNvPr id="6" name="Slide Number Placeholder 5"/>
          <p:cNvSpPr>
            <a:spLocks noGrp="1"/>
          </p:cNvSpPr>
          <p:nvPr>
            <p:ph type="sldNum" sz="quarter" idx="5"/>
          </p:nvPr>
        </p:nvSpPr>
        <p:spPr/>
        <p:txBody>
          <a:bodyPr/>
          <a:lstStyle/>
          <a:p>
            <a:pPr>
              <a:defRPr/>
            </a:pPr>
            <a:fld id="{9F62D636-D979-449C-A0FD-F2F41095C808}" type="slidenum">
              <a:rPr lang="en-US" smtClean="0"/>
              <a:pPr>
                <a:defRPr/>
              </a:pPr>
              <a:t>7</a:t>
            </a:fld>
            <a:endParaRPr lang="en-US" dirty="0"/>
          </a:p>
        </p:txBody>
      </p:sp>
    </p:spTree>
    <p:extLst>
      <p:ext uri="{BB962C8B-B14F-4D97-AF65-F5344CB8AC3E}">
        <p14:creationId xmlns:p14="http://schemas.microsoft.com/office/powerpoint/2010/main" val="8901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60363" y="674688"/>
            <a:ext cx="5997575" cy="3375025"/>
          </a:xfrm>
          <a:ln/>
        </p:spPr>
      </p:sp>
      <p:sp>
        <p:nvSpPr>
          <p:cNvPr id="24579" name="Notes Placeholder 2"/>
          <p:cNvSpPr>
            <a:spLocks noGrp="1"/>
          </p:cNvSpPr>
          <p:nvPr>
            <p:ph type="body" idx="1"/>
          </p:nvPr>
        </p:nvSpPr>
        <p:spPr>
          <a:noFill/>
          <a:ln/>
        </p:spPr>
        <p:txBody>
          <a:bodyPr/>
          <a:lstStyle/>
          <a:p>
            <a:endParaRPr lang="en-US" dirty="0"/>
          </a:p>
        </p:txBody>
      </p:sp>
      <p:sp>
        <p:nvSpPr>
          <p:cNvPr id="24580" name="Header Placeholder 3"/>
          <p:cNvSpPr>
            <a:spLocks noGrp="1"/>
          </p:cNvSpPr>
          <p:nvPr>
            <p:ph type="hdr" sz="quarter"/>
          </p:nvPr>
        </p:nvSpPr>
        <p:spPr>
          <a:noFill/>
        </p:spPr>
        <p:txBody>
          <a:bodyPr/>
          <a:lstStyle/>
          <a:p>
            <a:r>
              <a:rPr lang="en-US"/>
              <a:t>VRSP - Dr. BD Schultz                                                                   Ethics &amp; Relationships in the Laboratory</a:t>
            </a:r>
            <a:endParaRPr lang="en-US" dirty="0"/>
          </a:p>
        </p:txBody>
      </p:sp>
      <p:sp>
        <p:nvSpPr>
          <p:cNvPr id="24581" name="Date Placeholder 4"/>
          <p:cNvSpPr>
            <a:spLocks noGrp="1"/>
          </p:cNvSpPr>
          <p:nvPr>
            <p:ph type="dt" sz="quarter" idx="1"/>
          </p:nvPr>
        </p:nvSpPr>
        <p:spPr>
          <a:noFill/>
        </p:spPr>
        <p:txBody>
          <a:bodyPr/>
          <a:lstStyle/>
          <a:p>
            <a:pPr>
              <a:defRPr/>
            </a:pPr>
            <a:r>
              <a:rPr lang="en-US"/>
              <a:t>19 May, 2026                                        Tuesday 9:30 AM</a:t>
            </a:r>
            <a:endParaRPr lang="en-US" dirty="0"/>
          </a:p>
        </p:txBody>
      </p:sp>
      <p:sp>
        <p:nvSpPr>
          <p:cNvPr id="2" name="Slide Number Placeholder 1"/>
          <p:cNvSpPr>
            <a:spLocks noGrp="1"/>
          </p:cNvSpPr>
          <p:nvPr>
            <p:ph type="sldNum" sz="quarter" idx="10"/>
          </p:nvPr>
        </p:nvSpPr>
        <p:spPr/>
        <p:txBody>
          <a:bodyPr/>
          <a:lstStyle/>
          <a:p>
            <a:pPr>
              <a:defRPr/>
            </a:pPr>
            <a:fld id="{9F62D636-D979-449C-A0FD-F2F41095C808}" type="slidenum">
              <a:rPr lang="en-US" smtClean="0"/>
              <a:pPr>
                <a:defRPr/>
              </a:pPr>
              <a:t>8</a:t>
            </a:fld>
            <a:endParaRPr lang="en-US" dirty="0"/>
          </a:p>
        </p:txBody>
      </p:sp>
    </p:spTree>
    <p:extLst>
      <p:ext uri="{BB962C8B-B14F-4D97-AF65-F5344CB8AC3E}">
        <p14:creationId xmlns:p14="http://schemas.microsoft.com/office/powerpoint/2010/main" val="415212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60363" y="674688"/>
            <a:ext cx="5997575" cy="3375025"/>
          </a:xfrm>
          <a:ln/>
        </p:spPr>
      </p:sp>
      <p:sp>
        <p:nvSpPr>
          <p:cNvPr id="24579" name="Notes Placeholder 2"/>
          <p:cNvSpPr>
            <a:spLocks noGrp="1"/>
          </p:cNvSpPr>
          <p:nvPr>
            <p:ph type="body" idx="1"/>
          </p:nvPr>
        </p:nvSpPr>
        <p:spPr>
          <a:noFill/>
          <a:ln/>
        </p:spPr>
        <p:txBody>
          <a:bodyPr/>
          <a:lstStyle/>
          <a:p>
            <a:r>
              <a:rPr lang="en-US" sz="1000" dirty="0"/>
              <a:t>https://www.nature.com/articles/d41586-018-05159-0</a:t>
            </a:r>
          </a:p>
          <a:p>
            <a:r>
              <a:rPr lang="en-US" sz="1000" dirty="0"/>
              <a:t>Credit: Hero Images/Getty</a:t>
            </a:r>
          </a:p>
          <a:p>
            <a:r>
              <a:rPr lang="en-US" sz="1000" dirty="0"/>
              <a:t>https://www.nature.com/articles/d41586-024-00580-0</a:t>
            </a:r>
          </a:p>
          <a:p>
            <a:r>
              <a:rPr lang="en-US" sz="1000" dirty="0"/>
              <a:t>Credit: Spencer S. Watson</a:t>
            </a:r>
          </a:p>
          <a:p>
            <a:r>
              <a:rPr lang="en-US" sz="1000" dirty="0"/>
              <a:t>https://ackermansonline.com/dist/titan-hyd-portable-hyd-chute-twin-tub-system.htm</a:t>
            </a:r>
          </a:p>
          <a:p>
            <a:r>
              <a:rPr lang="en-US" sz="1000" dirty="0"/>
              <a:t>https://kellylab.umbc.edu/wp-content/uploads/sites/418/2021/03/Lisa-Kelly-lab19-1667.jpg</a:t>
            </a:r>
          </a:p>
        </p:txBody>
      </p:sp>
      <p:sp>
        <p:nvSpPr>
          <p:cNvPr id="24580" name="Header Placeholder 3"/>
          <p:cNvSpPr>
            <a:spLocks noGrp="1"/>
          </p:cNvSpPr>
          <p:nvPr>
            <p:ph type="hdr" sz="quarter"/>
          </p:nvPr>
        </p:nvSpPr>
        <p:spPr>
          <a:noFill/>
        </p:spPr>
        <p:txBody>
          <a:bodyPr/>
          <a:lstStyle/>
          <a:p>
            <a:r>
              <a:rPr lang="en-US"/>
              <a:t>VRSP - Dr. BD Schultz                                                                   Ethics &amp; Relationships in the Laboratory</a:t>
            </a:r>
            <a:endParaRPr lang="en-US" dirty="0"/>
          </a:p>
        </p:txBody>
      </p:sp>
      <p:sp>
        <p:nvSpPr>
          <p:cNvPr id="24581" name="Date Placeholder 4"/>
          <p:cNvSpPr>
            <a:spLocks noGrp="1"/>
          </p:cNvSpPr>
          <p:nvPr>
            <p:ph type="dt" sz="quarter" idx="1"/>
          </p:nvPr>
        </p:nvSpPr>
        <p:spPr>
          <a:noFill/>
        </p:spPr>
        <p:txBody>
          <a:bodyPr/>
          <a:lstStyle/>
          <a:p>
            <a:pPr>
              <a:defRPr/>
            </a:pPr>
            <a:r>
              <a:rPr lang="en-US"/>
              <a:t>19 May, 2026                                        Tuesday 9:30 AM</a:t>
            </a:r>
            <a:endParaRPr lang="en-US" dirty="0"/>
          </a:p>
        </p:txBody>
      </p:sp>
      <p:sp>
        <p:nvSpPr>
          <p:cNvPr id="2" name="Slide Number Placeholder 1"/>
          <p:cNvSpPr>
            <a:spLocks noGrp="1"/>
          </p:cNvSpPr>
          <p:nvPr>
            <p:ph type="sldNum" sz="quarter" idx="10"/>
          </p:nvPr>
        </p:nvSpPr>
        <p:spPr/>
        <p:txBody>
          <a:bodyPr/>
          <a:lstStyle/>
          <a:p>
            <a:pPr>
              <a:defRPr/>
            </a:pPr>
            <a:fld id="{9F62D636-D979-449C-A0FD-F2F41095C808}" type="slidenum">
              <a:rPr lang="en-US" smtClean="0"/>
              <a:pPr>
                <a:defRPr/>
              </a:pPr>
              <a:t>9</a:t>
            </a:fld>
            <a:endParaRPr lang="en-US" dirty="0"/>
          </a:p>
        </p:txBody>
      </p:sp>
    </p:spTree>
    <p:extLst>
      <p:ext uri="{BB962C8B-B14F-4D97-AF65-F5344CB8AC3E}">
        <p14:creationId xmlns:p14="http://schemas.microsoft.com/office/powerpoint/2010/main" val="35651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7FF5DD-DBAF-42BF-AD35-F3D82D884526}" type="slidenum">
              <a:rPr lang="en-US"/>
              <a:pPr>
                <a:defRPr/>
              </a:pPr>
              <a:t>‹#›</a:t>
            </a:fld>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C8A157-10C5-4E79-8AE4-F919E9697A54}" type="slidenum">
              <a:rPr lang="en-US"/>
              <a:pPr>
                <a:defRPr/>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442314-CD23-42C4-BCA3-557B0E21C20A}" type="slidenum">
              <a:rPr lang="en-US"/>
              <a:pPr>
                <a:defRPr/>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2188952" cy="1143000"/>
          </a:xfrm>
        </p:spPr>
        <p:txBody>
          <a:bodyPr/>
          <a:lstStyle>
            <a:lvl1pPr>
              <a:defRPr sz="5400"/>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1A3A41-1AF5-4C35-81F7-50C8D8D9EA1E}" type="slidenum">
              <a:rPr lang="en-US"/>
              <a:pPr>
                <a:defRPr/>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8956FA-DEAE-48BF-B9D0-F292F417E874}" type="slidenum">
              <a:rPr lang="en-US"/>
              <a:pPr>
                <a:defRPr/>
              </a:pPr>
              <a:t>‹#›</a:t>
            </a:fld>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62767B-5FE3-48BA-B09B-EC7C4BE65EC9}" type="slidenum">
              <a:rPr lang="en-US"/>
              <a:pPr>
                <a:defRPr/>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5CFED12-1FAB-42CC-8B8A-DAFB9FB57CA1}" type="slidenum">
              <a:rPr lang="en-US"/>
              <a:pPr>
                <a:defRPr/>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FE4001C-FD3C-4129-8ADD-F8DBB7CDF3F1}" type="slidenum">
              <a:rPr lang="en-US"/>
              <a:pPr>
                <a:defRPr/>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F17806-FEF6-4E53-8687-5ED57E652A6E}" type="slidenum">
              <a:rPr lang="en-US"/>
              <a:pPr>
                <a:defRPr/>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E3A66E-17B4-4D8D-8FE9-10F28D5FE2DA}" type="slidenum">
              <a:rPr lang="en-US"/>
              <a:pPr>
                <a:defRPr/>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39E6C9-F419-40CB-84FE-5142A2C8A48E}" type="slidenum">
              <a:rPr lang="en-US"/>
              <a:pPr>
                <a:defRPr/>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1440"/>
            <a:ext cx="121889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smtClean="0">
                <a:latin typeface="Comic Sans MS" pitchFamily="66"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smtClean="0">
                <a:latin typeface="Comic Sans MS" pitchFamily="66"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smtClean="0">
                <a:latin typeface="Comic Sans MS" pitchFamily="66" charset="0"/>
              </a:defRPr>
            </a:lvl1pPr>
          </a:lstStyle>
          <a:p>
            <a:pPr>
              <a:defRPr/>
            </a:pPr>
            <a:fld id="{605B5474-76DE-4DF6-8632-C51DAB29E0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5867">
          <a:solidFill>
            <a:schemeClr val="tx2"/>
          </a:solidFill>
          <a:latin typeface="Comic Sans MS" pitchFamily="66" charset="0"/>
          <a:ea typeface="+mj-ea"/>
          <a:cs typeface="+mj-cs"/>
        </a:defRPr>
      </a:lvl1pPr>
      <a:lvl2pPr algn="ctr" rtl="0" eaLnBrk="0" fontAlgn="base" hangingPunct="0">
        <a:spcBef>
          <a:spcPct val="0"/>
        </a:spcBef>
        <a:spcAft>
          <a:spcPct val="0"/>
        </a:spcAft>
        <a:defRPr sz="5867">
          <a:solidFill>
            <a:schemeClr val="tx2"/>
          </a:solidFill>
          <a:latin typeface="Comic Sans MS" pitchFamily="66" charset="0"/>
        </a:defRPr>
      </a:lvl2pPr>
      <a:lvl3pPr algn="ctr" rtl="0" eaLnBrk="0" fontAlgn="base" hangingPunct="0">
        <a:spcBef>
          <a:spcPct val="0"/>
        </a:spcBef>
        <a:spcAft>
          <a:spcPct val="0"/>
        </a:spcAft>
        <a:defRPr sz="5867">
          <a:solidFill>
            <a:schemeClr val="tx2"/>
          </a:solidFill>
          <a:latin typeface="Comic Sans MS" pitchFamily="66" charset="0"/>
        </a:defRPr>
      </a:lvl3pPr>
      <a:lvl4pPr algn="ctr" rtl="0" eaLnBrk="0" fontAlgn="base" hangingPunct="0">
        <a:spcBef>
          <a:spcPct val="0"/>
        </a:spcBef>
        <a:spcAft>
          <a:spcPct val="0"/>
        </a:spcAft>
        <a:defRPr sz="5867">
          <a:solidFill>
            <a:schemeClr val="tx2"/>
          </a:solidFill>
          <a:latin typeface="Comic Sans MS" pitchFamily="66" charset="0"/>
        </a:defRPr>
      </a:lvl4pPr>
      <a:lvl5pPr algn="ctr" rtl="0" eaLnBrk="0" fontAlgn="base" hangingPunct="0">
        <a:spcBef>
          <a:spcPct val="0"/>
        </a:spcBef>
        <a:spcAft>
          <a:spcPct val="0"/>
        </a:spcAft>
        <a:defRPr sz="5867">
          <a:solidFill>
            <a:schemeClr val="tx2"/>
          </a:solidFill>
          <a:latin typeface="Comic Sans MS" pitchFamily="66" charset="0"/>
        </a:defRPr>
      </a:lvl5pPr>
      <a:lvl6pPr marL="609585" algn="ctr" rtl="0" eaLnBrk="0" fontAlgn="base" hangingPunct="0">
        <a:spcBef>
          <a:spcPct val="0"/>
        </a:spcBef>
        <a:spcAft>
          <a:spcPct val="0"/>
        </a:spcAft>
        <a:defRPr sz="5867">
          <a:solidFill>
            <a:schemeClr val="tx2"/>
          </a:solidFill>
          <a:latin typeface="Times New Roman" pitchFamily="18" charset="0"/>
        </a:defRPr>
      </a:lvl6pPr>
      <a:lvl7pPr marL="1219170" algn="ctr" rtl="0" eaLnBrk="0" fontAlgn="base" hangingPunct="0">
        <a:spcBef>
          <a:spcPct val="0"/>
        </a:spcBef>
        <a:spcAft>
          <a:spcPct val="0"/>
        </a:spcAft>
        <a:defRPr sz="5867">
          <a:solidFill>
            <a:schemeClr val="tx2"/>
          </a:solidFill>
          <a:latin typeface="Times New Roman" pitchFamily="18" charset="0"/>
        </a:defRPr>
      </a:lvl7pPr>
      <a:lvl8pPr marL="1828754" algn="ctr" rtl="0" eaLnBrk="0" fontAlgn="base" hangingPunct="0">
        <a:spcBef>
          <a:spcPct val="0"/>
        </a:spcBef>
        <a:spcAft>
          <a:spcPct val="0"/>
        </a:spcAft>
        <a:defRPr sz="5867">
          <a:solidFill>
            <a:schemeClr val="tx2"/>
          </a:solidFill>
          <a:latin typeface="Times New Roman" pitchFamily="18" charset="0"/>
        </a:defRPr>
      </a:lvl8pPr>
      <a:lvl9pPr marL="2438339" algn="ctr" rtl="0" eaLnBrk="0" fontAlgn="base" hangingPunct="0">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har char="•"/>
        <a:defRPr sz="3200">
          <a:solidFill>
            <a:schemeClr val="tx1"/>
          </a:solidFill>
          <a:latin typeface="Comic Sans MS" pitchFamily="66" charset="0"/>
          <a:ea typeface="+mn-ea"/>
          <a:cs typeface="+mn-cs"/>
        </a:defRPr>
      </a:lvl1pPr>
      <a:lvl2pPr marL="990575" indent="-380990" algn="l" rtl="0" eaLnBrk="0" fontAlgn="base" hangingPunct="0">
        <a:spcBef>
          <a:spcPct val="20000"/>
        </a:spcBef>
        <a:spcAft>
          <a:spcPct val="0"/>
        </a:spcAft>
        <a:buChar char="–"/>
        <a:defRPr sz="2800">
          <a:solidFill>
            <a:schemeClr val="tx1"/>
          </a:solidFill>
          <a:latin typeface="Comic Sans MS" pitchFamily="66" charset="0"/>
        </a:defRPr>
      </a:lvl2pPr>
      <a:lvl3pPr marL="1523962" indent="-304792" algn="l" rtl="0" eaLnBrk="0" fontAlgn="base" hangingPunct="0">
        <a:spcBef>
          <a:spcPct val="20000"/>
        </a:spcBef>
        <a:spcAft>
          <a:spcPct val="0"/>
        </a:spcAft>
        <a:buChar char="•"/>
        <a:defRPr sz="2400">
          <a:solidFill>
            <a:schemeClr val="tx1"/>
          </a:solidFill>
          <a:latin typeface="Comic Sans MS" pitchFamily="66" charset="0"/>
        </a:defRPr>
      </a:lvl3pPr>
      <a:lvl4pPr marL="2133547" indent="-304792" algn="l" rtl="0" eaLnBrk="0" fontAlgn="base" hangingPunct="0">
        <a:spcBef>
          <a:spcPct val="20000"/>
        </a:spcBef>
        <a:spcAft>
          <a:spcPct val="0"/>
        </a:spcAft>
        <a:buChar char="–"/>
        <a:defRPr sz="2000">
          <a:solidFill>
            <a:schemeClr val="tx1"/>
          </a:solidFill>
          <a:latin typeface="Comic Sans MS" pitchFamily="66" charset="0"/>
        </a:defRPr>
      </a:lvl4pPr>
      <a:lvl5pPr marL="2743131" indent="-304792" algn="l" rtl="0" eaLnBrk="0" fontAlgn="base" hangingPunct="0">
        <a:spcBef>
          <a:spcPct val="20000"/>
        </a:spcBef>
        <a:spcAft>
          <a:spcPct val="0"/>
        </a:spcAft>
        <a:buChar char="»"/>
        <a:defRPr sz="1800">
          <a:solidFill>
            <a:schemeClr val="tx1"/>
          </a:solidFill>
          <a:latin typeface="Comic Sans MS" pitchFamily="66" charset="0"/>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31.tif"/></Relationships>
</file>

<file path=ppt/slides/_rels/slide11.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3.png"/><Relationship Id="rId26" Type="http://schemas.openxmlformats.org/officeDocument/2006/relationships/image" Target="../media/image19.jpe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4.jpeg"/><Relationship Id="rId12" Type="http://schemas.openxmlformats.org/officeDocument/2006/relationships/image" Target="../media/image8.jpeg"/><Relationship Id="rId17" Type="http://schemas.openxmlformats.org/officeDocument/2006/relationships/image" Target="../media/image12.gif"/><Relationship Id="rId25" Type="http://schemas.openxmlformats.org/officeDocument/2006/relationships/image" Target="../media/image18.jpeg"/><Relationship Id="rId2" Type="http://schemas.openxmlformats.org/officeDocument/2006/relationships/notesSlide" Target="../notesSlides/notesSlide5.xml"/><Relationship Id="rId16" Type="http://schemas.openxmlformats.org/officeDocument/2006/relationships/image" Target="../media/image11.jpeg"/><Relationship Id="rId20"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3.jpeg"/><Relationship Id="rId11" Type="http://schemas.microsoft.com/office/2007/relationships/hdphoto" Target="../media/hdphoto2.wdp"/><Relationship Id="rId24" Type="http://schemas.microsoft.com/office/2007/relationships/hdphoto" Target="../media/hdphoto5.wdp"/><Relationship Id="rId5" Type="http://schemas.microsoft.com/office/2007/relationships/hdphoto" Target="../media/hdphoto1.wdp"/><Relationship Id="rId15" Type="http://schemas.openxmlformats.org/officeDocument/2006/relationships/image" Target="../media/image10.jpeg"/><Relationship Id="rId23" Type="http://schemas.openxmlformats.org/officeDocument/2006/relationships/image" Target="../media/image17.png"/><Relationship Id="rId28" Type="http://schemas.microsoft.com/office/2007/relationships/hdphoto" Target="../media/hdphoto6.wdp"/><Relationship Id="rId10" Type="http://schemas.openxmlformats.org/officeDocument/2006/relationships/image" Target="../media/image7.png"/><Relationship Id="rId19"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6.png"/><Relationship Id="rId14" Type="http://schemas.microsoft.com/office/2007/relationships/hdphoto" Target="../media/hdphoto3.wdp"/><Relationship Id="rId22" Type="http://schemas.openxmlformats.org/officeDocument/2006/relationships/image" Target="../media/image16.jpeg"/><Relationship Id="rId27"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tif"/><Relationship Id="rId4" Type="http://schemas.openxmlformats.org/officeDocument/2006/relationships/image" Target="../media/image24.t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a:xfrm>
            <a:off x="0" y="500005"/>
            <a:ext cx="12188952" cy="1143000"/>
          </a:xfrm>
        </p:spPr>
        <p:txBody>
          <a:bodyPr/>
          <a:lstStyle/>
          <a:p>
            <a:r>
              <a:rPr lang="en-US" dirty="0"/>
              <a:t>Ethics &amp; Relationships</a:t>
            </a:r>
            <a:br>
              <a:rPr lang="en-US" dirty="0"/>
            </a:br>
            <a:r>
              <a:rPr lang="en-US" dirty="0"/>
              <a:t>in the Laboratory</a:t>
            </a:r>
          </a:p>
        </p:txBody>
      </p:sp>
      <p:sp>
        <p:nvSpPr>
          <p:cNvPr id="6" name="Title 3">
            <a:extLst>
              <a:ext uri="{FF2B5EF4-FFF2-40B4-BE49-F238E27FC236}">
                <a16:creationId xmlns:a16="http://schemas.microsoft.com/office/drawing/2014/main" id="{14AA27B9-CE72-47E3-9927-5E6E934E4146}"/>
              </a:ext>
            </a:extLst>
          </p:cNvPr>
          <p:cNvSpPr txBox="1">
            <a:spLocks/>
          </p:cNvSpPr>
          <p:nvPr/>
        </p:nvSpPr>
        <p:spPr bwMode="auto">
          <a:xfrm>
            <a:off x="-12971" y="3074598"/>
            <a:ext cx="121889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400">
                <a:solidFill>
                  <a:schemeClr val="tx2"/>
                </a:solidFill>
                <a:latin typeface="Comic Sans MS" pitchFamily="66" charset="0"/>
                <a:ea typeface="+mj-ea"/>
                <a:cs typeface="+mj-cs"/>
              </a:defRPr>
            </a:lvl1pPr>
            <a:lvl2pPr algn="ctr" rtl="0" eaLnBrk="0" fontAlgn="base" hangingPunct="0">
              <a:spcBef>
                <a:spcPct val="0"/>
              </a:spcBef>
              <a:spcAft>
                <a:spcPct val="0"/>
              </a:spcAft>
              <a:defRPr sz="5867">
                <a:solidFill>
                  <a:schemeClr val="tx2"/>
                </a:solidFill>
                <a:latin typeface="Comic Sans MS" pitchFamily="66" charset="0"/>
              </a:defRPr>
            </a:lvl2pPr>
            <a:lvl3pPr algn="ctr" rtl="0" eaLnBrk="0" fontAlgn="base" hangingPunct="0">
              <a:spcBef>
                <a:spcPct val="0"/>
              </a:spcBef>
              <a:spcAft>
                <a:spcPct val="0"/>
              </a:spcAft>
              <a:defRPr sz="5867">
                <a:solidFill>
                  <a:schemeClr val="tx2"/>
                </a:solidFill>
                <a:latin typeface="Comic Sans MS" pitchFamily="66" charset="0"/>
              </a:defRPr>
            </a:lvl3pPr>
            <a:lvl4pPr algn="ctr" rtl="0" eaLnBrk="0" fontAlgn="base" hangingPunct="0">
              <a:spcBef>
                <a:spcPct val="0"/>
              </a:spcBef>
              <a:spcAft>
                <a:spcPct val="0"/>
              </a:spcAft>
              <a:defRPr sz="5867">
                <a:solidFill>
                  <a:schemeClr val="tx2"/>
                </a:solidFill>
                <a:latin typeface="Comic Sans MS" pitchFamily="66" charset="0"/>
              </a:defRPr>
            </a:lvl4pPr>
            <a:lvl5pPr algn="ctr" rtl="0" eaLnBrk="0" fontAlgn="base" hangingPunct="0">
              <a:spcBef>
                <a:spcPct val="0"/>
              </a:spcBef>
              <a:spcAft>
                <a:spcPct val="0"/>
              </a:spcAft>
              <a:defRPr sz="5867">
                <a:solidFill>
                  <a:schemeClr val="tx2"/>
                </a:solidFill>
                <a:latin typeface="Comic Sans MS" pitchFamily="66" charset="0"/>
              </a:defRPr>
            </a:lvl5pPr>
            <a:lvl6pPr marL="609585" algn="ctr" rtl="0" eaLnBrk="0" fontAlgn="base" hangingPunct="0">
              <a:spcBef>
                <a:spcPct val="0"/>
              </a:spcBef>
              <a:spcAft>
                <a:spcPct val="0"/>
              </a:spcAft>
              <a:defRPr sz="5867">
                <a:solidFill>
                  <a:schemeClr val="tx2"/>
                </a:solidFill>
                <a:latin typeface="Times New Roman" pitchFamily="18" charset="0"/>
              </a:defRPr>
            </a:lvl6pPr>
            <a:lvl7pPr marL="1219170" algn="ctr" rtl="0" eaLnBrk="0" fontAlgn="base" hangingPunct="0">
              <a:spcBef>
                <a:spcPct val="0"/>
              </a:spcBef>
              <a:spcAft>
                <a:spcPct val="0"/>
              </a:spcAft>
              <a:defRPr sz="5867">
                <a:solidFill>
                  <a:schemeClr val="tx2"/>
                </a:solidFill>
                <a:latin typeface="Times New Roman" pitchFamily="18" charset="0"/>
              </a:defRPr>
            </a:lvl7pPr>
            <a:lvl8pPr marL="1828754" algn="ctr" rtl="0" eaLnBrk="0" fontAlgn="base" hangingPunct="0">
              <a:spcBef>
                <a:spcPct val="0"/>
              </a:spcBef>
              <a:spcAft>
                <a:spcPct val="0"/>
              </a:spcAft>
              <a:defRPr sz="5867">
                <a:solidFill>
                  <a:schemeClr val="tx2"/>
                </a:solidFill>
                <a:latin typeface="Times New Roman" pitchFamily="18" charset="0"/>
              </a:defRPr>
            </a:lvl8pPr>
            <a:lvl9pPr marL="2438339" algn="ctr" rtl="0" eaLnBrk="0" fontAlgn="base" hangingPunct="0">
              <a:spcBef>
                <a:spcPct val="0"/>
              </a:spcBef>
              <a:spcAft>
                <a:spcPct val="0"/>
              </a:spcAft>
              <a:defRPr sz="5867">
                <a:solidFill>
                  <a:schemeClr val="tx2"/>
                </a:solidFill>
                <a:latin typeface="Times New Roman" pitchFamily="18" charset="0"/>
              </a:defRPr>
            </a:lvl9pPr>
          </a:lstStyle>
          <a:p>
            <a:r>
              <a:rPr lang="en-US" kern="0" dirty="0"/>
              <a:t>Conflicts of Interest</a:t>
            </a:r>
          </a:p>
          <a:p>
            <a:r>
              <a:rPr lang="en-US" kern="0" dirty="0"/>
              <a:t>Authorship</a:t>
            </a:r>
          </a:p>
        </p:txBody>
      </p:sp>
    </p:spTree>
    <p:extLst>
      <p:ext uri="{BB962C8B-B14F-4D97-AF65-F5344CB8AC3E}">
        <p14:creationId xmlns:p14="http://schemas.microsoft.com/office/powerpoint/2010/main" val="1441571071"/>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Responsibility &amp; Accountability</a:t>
            </a:r>
            <a:endParaRPr lang="en-US" baseline="-25000" dirty="0"/>
          </a:p>
        </p:txBody>
      </p:sp>
      <p:sp>
        <p:nvSpPr>
          <p:cNvPr id="10" name="Rectangle 9">
            <a:extLst>
              <a:ext uri="{FF2B5EF4-FFF2-40B4-BE49-F238E27FC236}">
                <a16:creationId xmlns:a16="http://schemas.microsoft.com/office/drawing/2014/main" id="{24E87C92-623F-47FA-B3C7-E5A5D91AA6A9}"/>
              </a:ext>
            </a:extLst>
          </p:cNvPr>
          <p:cNvSpPr/>
          <p:nvPr/>
        </p:nvSpPr>
        <p:spPr>
          <a:xfrm rot="5400000">
            <a:off x="10811918" y="2150035"/>
            <a:ext cx="2414179" cy="400110"/>
          </a:xfrm>
          <a:prstGeom prst="rect">
            <a:avLst/>
          </a:prstGeom>
        </p:spPr>
        <p:txBody>
          <a:bodyPr wrap="square">
            <a:spAutoFit/>
          </a:bodyPr>
          <a:lstStyle/>
          <a:p>
            <a:r>
              <a:rPr lang="en-US" sz="1000" dirty="0">
                <a:solidFill>
                  <a:schemeClr val="bg1">
                    <a:lumMod val="75000"/>
                  </a:schemeClr>
                </a:solidFill>
                <a:latin typeface="Comic Sans MS" panose="030F0702030302020204" pitchFamily="66" charset="0"/>
              </a:rPr>
              <a:t>https://travsd.files.wordpress.com/2023/03/ca-times.brightspotcdn.jpg</a:t>
            </a:r>
          </a:p>
        </p:txBody>
      </p:sp>
      <p:grpSp>
        <p:nvGrpSpPr>
          <p:cNvPr id="2" name="Group 1" descr="Abbott &amp; Costello &quot;Who's on first?&quot;&#10;A reference to one of the manuscripts that was distributed.">
            <a:extLst>
              <a:ext uri="{FF2B5EF4-FFF2-40B4-BE49-F238E27FC236}">
                <a16:creationId xmlns:a16="http://schemas.microsoft.com/office/drawing/2014/main" id="{8184B04B-75AC-4E92-910D-AFFE4E9309F8}"/>
              </a:ext>
            </a:extLst>
          </p:cNvPr>
          <p:cNvGrpSpPr/>
          <p:nvPr/>
        </p:nvGrpSpPr>
        <p:grpSpPr>
          <a:xfrm>
            <a:off x="8827460" y="1142999"/>
            <a:ext cx="3361425" cy="5731957"/>
            <a:chOff x="8827460" y="1142999"/>
            <a:chExt cx="3361425" cy="5731957"/>
          </a:xfrm>
        </p:grpSpPr>
        <p:pic>
          <p:nvPicPr>
            <p:cNvPr id="7170" name="Picture 2" descr="https://travsd.files.wordpress.com/2023/03/ca-times.brightspotcdn.jpg">
              <a:extLst>
                <a:ext uri="{FF2B5EF4-FFF2-40B4-BE49-F238E27FC236}">
                  <a16:creationId xmlns:a16="http://schemas.microsoft.com/office/drawing/2014/main" id="{EAFD4F65-4F8A-4A8C-8531-981955E75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0786" y="1142999"/>
              <a:ext cx="307809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6520291-1117-41D7-89BA-B8E4BB62C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460" y="4005545"/>
              <a:ext cx="3357821" cy="2869411"/>
            </a:xfrm>
            <a:prstGeom prst="rect">
              <a:avLst/>
            </a:prstGeom>
          </p:spPr>
        </p:pic>
      </p:grpSp>
      <p:sp>
        <p:nvSpPr>
          <p:cNvPr id="14" name="TextBox 13">
            <a:extLst>
              <a:ext uri="{FF2B5EF4-FFF2-40B4-BE49-F238E27FC236}">
                <a16:creationId xmlns:a16="http://schemas.microsoft.com/office/drawing/2014/main" id="{05A63AD3-630A-4852-8FCD-8EFA9551D490}"/>
              </a:ext>
            </a:extLst>
          </p:cNvPr>
          <p:cNvSpPr txBox="1"/>
          <p:nvPr/>
        </p:nvSpPr>
        <p:spPr>
          <a:xfrm>
            <a:off x="10961790" y="5645650"/>
            <a:ext cx="583814"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Who</a:t>
            </a:r>
          </a:p>
        </p:txBody>
      </p:sp>
      <p:sp>
        <p:nvSpPr>
          <p:cNvPr id="16" name="TextBox 15">
            <a:extLst>
              <a:ext uri="{FF2B5EF4-FFF2-40B4-BE49-F238E27FC236}">
                <a16:creationId xmlns:a16="http://schemas.microsoft.com/office/drawing/2014/main" id="{5FA978E8-69C8-4311-A613-BBDAE324135F}"/>
              </a:ext>
            </a:extLst>
          </p:cNvPr>
          <p:cNvSpPr txBox="1"/>
          <p:nvPr/>
        </p:nvSpPr>
        <p:spPr>
          <a:xfrm>
            <a:off x="10186571" y="5019524"/>
            <a:ext cx="639599"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What</a:t>
            </a:r>
          </a:p>
        </p:txBody>
      </p:sp>
      <p:sp>
        <p:nvSpPr>
          <p:cNvPr id="17" name="TextBox 16">
            <a:extLst>
              <a:ext uri="{FF2B5EF4-FFF2-40B4-BE49-F238E27FC236}">
                <a16:creationId xmlns:a16="http://schemas.microsoft.com/office/drawing/2014/main" id="{4B68BA51-C482-43A0-B4D0-6889B8B2FA8A}"/>
              </a:ext>
            </a:extLst>
          </p:cNvPr>
          <p:cNvSpPr txBox="1"/>
          <p:nvPr/>
        </p:nvSpPr>
        <p:spPr>
          <a:xfrm>
            <a:off x="9500211" y="5645650"/>
            <a:ext cx="470000"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IDK</a:t>
            </a:r>
          </a:p>
        </p:txBody>
      </p:sp>
      <p:sp>
        <p:nvSpPr>
          <p:cNvPr id="19" name="TextBox 18">
            <a:extLst>
              <a:ext uri="{FF2B5EF4-FFF2-40B4-BE49-F238E27FC236}">
                <a16:creationId xmlns:a16="http://schemas.microsoft.com/office/drawing/2014/main" id="{1509C4CE-DA3E-44B8-AEA1-AF73FC1B588D}"/>
              </a:ext>
            </a:extLst>
          </p:cNvPr>
          <p:cNvSpPr txBox="1"/>
          <p:nvPr/>
        </p:nvSpPr>
        <p:spPr>
          <a:xfrm>
            <a:off x="9131408" y="4669791"/>
            <a:ext cx="564001"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Why</a:t>
            </a:r>
          </a:p>
        </p:txBody>
      </p:sp>
      <p:sp>
        <p:nvSpPr>
          <p:cNvPr id="20" name="TextBox 19">
            <a:extLst>
              <a:ext uri="{FF2B5EF4-FFF2-40B4-BE49-F238E27FC236}">
                <a16:creationId xmlns:a16="http://schemas.microsoft.com/office/drawing/2014/main" id="{14241EF9-6C79-4954-A56C-07893CC796A9}"/>
              </a:ext>
            </a:extLst>
          </p:cNvPr>
          <p:cNvSpPr txBox="1"/>
          <p:nvPr/>
        </p:nvSpPr>
        <p:spPr>
          <a:xfrm>
            <a:off x="10070257" y="4178555"/>
            <a:ext cx="872226"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Because</a:t>
            </a:r>
          </a:p>
        </p:txBody>
      </p:sp>
      <p:sp>
        <p:nvSpPr>
          <p:cNvPr id="21" name="TextBox 20">
            <a:extLst>
              <a:ext uri="{FF2B5EF4-FFF2-40B4-BE49-F238E27FC236}">
                <a16:creationId xmlns:a16="http://schemas.microsoft.com/office/drawing/2014/main" id="{384F2BB7-B901-4CE4-956A-57D100158CF7}"/>
              </a:ext>
            </a:extLst>
          </p:cNvPr>
          <p:cNvSpPr txBox="1"/>
          <p:nvPr/>
        </p:nvSpPr>
        <p:spPr>
          <a:xfrm>
            <a:off x="11165978" y="4669791"/>
            <a:ext cx="843501"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Nobody</a:t>
            </a:r>
          </a:p>
        </p:txBody>
      </p:sp>
      <p:sp>
        <p:nvSpPr>
          <p:cNvPr id="22" name="TextBox 21">
            <a:extLst>
              <a:ext uri="{FF2B5EF4-FFF2-40B4-BE49-F238E27FC236}">
                <a16:creationId xmlns:a16="http://schemas.microsoft.com/office/drawing/2014/main" id="{4FB6B204-5FFA-4A53-8BF6-1943B6D109B1}"/>
              </a:ext>
            </a:extLst>
          </p:cNvPr>
          <p:cNvSpPr txBox="1"/>
          <p:nvPr/>
        </p:nvSpPr>
        <p:spPr>
          <a:xfrm>
            <a:off x="9984400" y="5566622"/>
            <a:ext cx="1043940"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Tomorrow</a:t>
            </a:r>
          </a:p>
        </p:txBody>
      </p:sp>
      <p:sp>
        <p:nvSpPr>
          <p:cNvPr id="23" name="TextBox 22">
            <a:extLst>
              <a:ext uri="{FF2B5EF4-FFF2-40B4-BE49-F238E27FC236}">
                <a16:creationId xmlns:a16="http://schemas.microsoft.com/office/drawing/2014/main" id="{2C6F96FE-A30E-4C3D-9BCD-43A2247C4084}"/>
              </a:ext>
            </a:extLst>
          </p:cNvPr>
          <p:cNvSpPr txBox="1"/>
          <p:nvPr/>
        </p:nvSpPr>
        <p:spPr>
          <a:xfrm>
            <a:off x="10171759" y="6548048"/>
            <a:ext cx="669222"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Today</a:t>
            </a:r>
          </a:p>
        </p:txBody>
      </p:sp>
      <p:sp>
        <p:nvSpPr>
          <p:cNvPr id="24" name="TextBox 23">
            <a:extLst>
              <a:ext uri="{FF2B5EF4-FFF2-40B4-BE49-F238E27FC236}">
                <a16:creationId xmlns:a16="http://schemas.microsoft.com/office/drawing/2014/main" id="{37D65353-C683-4694-8B3D-AE044D47A84E}"/>
              </a:ext>
            </a:extLst>
          </p:cNvPr>
          <p:cNvSpPr txBox="1"/>
          <p:nvPr/>
        </p:nvSpPr>
        <p:spPr>
          <a:xfrm>
            <a:off x="9744665" y="5203666"/>
            <a:ext cx="471604" cy="338554"/>
          </a:xfrm>
          <a:prstGeom prst="rect">
            <a:avLst/>
          </a:prstGeom>
          <a:noFill/>
        </p:spPr>
        <p:txBody>
          <a:bodyPr wrap="none" rtlCol="0">
            <a:spAutoFit/>
          </a:bodyPr>
          <a:lstStyle/>
          <a:p>
            <a:pPr algn="ctr"/>
            <a:r>
              <a:rPr lang="en-US" sz="1600" dirty="0">
                <a:solidFill>
                  <a:schemeClr val="bg1"/>
                </a:solidFill>
                <a:latin typeface="Calibri" panose="020F0502020204030204" pitchFamily="34" charset="0"/>
                <a:cs typeface="Calibri" panose="020F0502020204030204" pitchFamily="34" charset="0"/>
              </a:rPr>
              <a:t>IDC</a:t>
            </a:r>
          </a:p>
        </p:txBody>
      </p:sp>
      <p:sp>
        <p:nvSpPr>
          <p:cNvPr id="6" name="Content Placeholder 5">
            <a:extLst>
              <a:ext uri="{FF2B5EF4-FFF2-40B4-BE49-F238E27FC236}">
                <a16:creationId xmlns:a16="http://schemas.microsoft.com/office/drawing/2014/main" id="{5021D4C7-E079-4713-A2DD-DC430E153426}"/>
              </a:ext>
            </a:extLst>
          </p:cNvPr>
          <p:cNvSpPr>
            <a:spLocks noGrp="1"/>
          </p:cNvSpPr>
          <p:nvPr>
            <p:ph sz="half" idx="2"/>
          </p:nvPr>
        </p:nvSpPr>
        <p:spPr>
          <a:xfrm>
            <a:off x="381000" y="1381125"/>
            <a:ext cx="11430000" cy="4114800"/>
          </a:xfrm>
        </p:spPr>
        <p:txBody>
          <a:bodyPr/>
          <a:lstStyle/>
          <a:p>
            <a:pPr marL="349250" indent="-349250">
              <a:spcBef>
                <a:spcPts val="500"/>
              </a:spcBef>
              <a:buFont typeface="Arial" panose="020B0604020202020204" pitchFamily="34" charset="0"/>
              <a:buNone/>
            </a:pPr>
            <a:r>
              <a:rPr lang="en-US" sz="2800" u="sng" dirty="0"/>
              <a:t>Author responsibilities</a:t>
            </a:r>
            <a:r>
              <a:rPr lang="en-US" sz="2800" dirty="0"/>
              <a:t>:</a:t>
            </a:r>
          </a:p>
          <a:p>
            <a:pPr marL="685800" indent="-336550" algn="just">
              <a:spcBef>
                <a:spcPts val="500"/>
              </a:spcBef>
            </a:pPr>
            <a:r>
              <a:rPr lang="en-US" sz="2400" dirty="0"/>
              <a:t>Direct &amp; substantial intellectual contribution</a:t>
            </a:r>
          </a:p>
          <a:p>
            <a:pPr marL="685800" indent="-336550" algn="just">
              <a:spcBef>
                <a:spcPts val="500"/>
              </a:spcBef>
            </a:pPr>
            <a:r>
              <a:rPr lang="en-US" sz="2400" dirty="0"/>
              <a:t>Engage in:</a:t>
            </a:r>
          </a:p>
          <a:p>
            <a:pPr marL="1030288" lvl="1" indent="-336550" algn="just">
              <a:spcBef>
                <a:spcPts val="500"/>
              </a:spcBef>
            </a:pPr>
            <a:r>
              <a:rPr lang="en-US" sz="2000" dirty="0"/>
              <a:t>Concept, Conduct, Collect, Condense, Compose, Approve</a:t>
            </a:r>
          </a:p>
          <a:p>
            <a:pPr marL="1030288" lvl="1" indent="-336550" algn="just">
              <a:spcBef>
                <a:spcPts val="500"/>
              </a:spcBef>
            </a:pPr>
            <a:r>
              <a:rPr lang="en-US" sz="2000" dirty="0"/>
              <a:t>Creativity, true intellectual content</a:t>
            </a:r>
          </a:p>
          <a:p>
            <a:pPr marL="685800" indent="-336550" algn="just">
              <a:spcBef>
                <a:spcPts val="500"/>
              </a:spcBef>
            </a:pPr>
            <a:r>
              <a:rPr lang="en-US" sz="2400" dirty="0"/>
              <a:t>Discuss early &amp; often</a:t>
            </a:r>
          </a:p>
          <a:p>
            <a:pPr marL="685800" indent="-336550" algn="just">
              <a:spcBef>
                <a:spcPts val="500"/>
              </a:spcBef>
            </a:pPr>
            <a:endParaRPr lang="en-US" sz="2400" dirty="0"/>
          </a:p>
          <a:p>
            <a:pPr marL="349250" indent="-349250" algn="just">
              <a:spcBef>
                <a:spcPts val="500"/>
              </a:spcBef>
              <a:buNone/>
            </a:pPr>
            <a:r>
              <a:rPr lang="en-US" sz="2800" u="sng" dirty="0"/>
              <a:t>Author accountability</a:t>
            </a:r>
          </a:p>
          <a:p>
            <a:pPr marL="685800" indent="-336550" algn="just">
              <a:spcBef>
                <a:spcPts val="500"/>
              </a:spcBef>
            </a:pPr>
            <a:r>
              <a:rPr lang="en-US" sz="2400" dirty="0"/>
              <a:t>Reveal conflicts of interest (COI)</a:t>
            </a:r>
          </a:p>
          <a:p>
            <a:pPr marL="685800" indent="-336550" algn="just">
              <a:spcBef>
                <a:spcPts val="500"/>
              </a:spcBef>
            </a:pPr>
            <a:r>
              <a:rPr lang="en-US" sz="2400" dirty="0"/>
              <a:t>All authors accountable for the accuracy and </a:t>
            </a:r>
          </a:p>
          <a:p>
            <a:pPr marL="349250" indent="0" algn="just">
              <a:spcBef>
                <a:spcPts val="0"/>
              </a:spcBef>
              <a:buNone/>
            </a:pPr>
            <a:r>
              <a:rPr lang="en-US" sz="2400" dirty="0"/>
              <a:t>	integrity of all aspects of the work </a:t>
            </a:r>
          </a:p>
          <a:p>
            <a:pPr marL="1028700" lvl="1" indent="-336550" algn="just">
              <a:spcBef>
                <a:spcPts val="500"/>
              </a:spcBef>
            </a:pPr>
            <a:r>
              <a:rPr lang="en-US" sz="1867" dirty="0"/>
              <a:t>Requires communication &amp; trust</a:t>
            </a:r>
          </a:p>
        </p:txBody>
      </p:sp>
      <p:sp>
        <p:nvSpPr>
          <p:cNvPr id="11" name="TextBox 10">
            <a:extLst>
              <a:ext uri="{FF2B5EF4-FFF2-40B4-BE49-F238E27FC236}">
                <a16:creationId xmlns:a16="http://schemas.microsoft.com/office/drawing/2014/main" id="{B220FE65-DD46-448D-98DF-0E5FE1FF2DCC}"/>
              </a:ext>
            </a:extLst>
          </p:cNvPr>
          <p:cNvSpPr txBox="1"/>
          <p:nvPr/>
        </p:nvSpPr>
        <p:spPr>
          <a:xfrm>
            <a:off x="9109313" y="3612660"/>
            <a:ext cx="3055645" cy="523220"/>
          </a:xfrm>
          <a:prstGeom prst="rect">
            <a:avLst/>
          </a:prstGeom>
          <a:noFill/>
        </p:spPr>
        <p:txBody>
          <a:bodyPr wrap="none" rtlCol="0">
            <a:spAutoFit/>
          </a:bodyPr>
          <a:lstStyle/>
          <a:p>
            <a:r>
              <a:rPr lang="en-US" sz="2800" dirty="0">
                <a:latin typeface="Comic Sans MS" panose="030F0702030302020204" pitchFamily="66" charset="0"/>
              </a:rPr>
              <a:t>“Who’s on first?”</a:t>
            </a:r>
          </a:p>
        </p:txBody>
      </p:sp>
      <p:pic>
        <p:nvPicPr>
          <p:cNvPr id="18" name="Picture 4" descr="Laboratory notebook&#10;HVAC Premium National Laboratory Notebook, 4 x 4 Quad Ruled, Brown, Cover,  11&quot; x 9.25&quot;, 100 Numbered Sets (43649)">
            <a:extLst>
              <a:ext uri="{FF2B5EF4-FFF2-40B4-BE49-F238E27FC236}">
                <a16:creationId xmlns:a16="http://schemas.microsoft.com/office/drawing/2014/main" id="{C56389BD-02CD-4B50-8695-22DC55A319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333" y="3114791"/>
            <a:ext cx="2522497" cy="212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68492"/>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Authorship Conventions</a:t>
            </a:r>
            <a:endParaRPr lang="en-US" baseline="-25000" dirty="0"/>
          </a:p>
        </p:txBody>
      </p:sp>
      <p:sp>
        <p:nvSpPr>
          <p:cNvPr id="4" name="Content Placeholder 3"/>
          <p:cNvSpPr>
            <a:spLocks noGrp="1"/>
          </p:cNvSpPr>
          <p:nvPr>
            <p:ph sz="half" idx="1"/>
          </p:nvPr>
        </p:nvSpPr>
        <p:spPr>
          <a:xfrm>
            <a:off x="401542" y="1394116"/>
            <a:ext cx="5080000" cy="4114800"/>
          </a:xfrm>
        </p:spPr>
        <p:txBody>
          <a:bodyPr/>
          <a:lstStyle/>
          <a:p>
            <a:pPr marL="349250" indent="-349250">
              <a:spcBef>
                <a:spcPts val="500"/>
              </a:spcBef>
              <a:buFont typeface="Arial" panose="020B0604020202020204" pitchFamily="34" charset="0"/>
              <a:buNone/>
            </a:pPr>
            <a:r>
              <a:rPr lang="en-US" sz="2800" u="sng" dirty="0"/>
              <a:t>Types of authorship</a:t>
            </a:r>
            <a:r>
              <a:rPr lang="en-US" sz="2800" dirty="0"/>
              <a:t>:</a:t>
            </a:r>
          </a:p>
          <a:p>
            <a:pPr marL="685800" indent="-336550" algn="just">
              <a:spcBef>
                <a:spcPts val="500"/>
              </a:spcBef>
            </a:pPr>
            <a:r>
              <a:rPr lang="en-US" sz="2400" dirty="0"/>
              <a:t>First</a:t>
            </a:r>
          </a:p>
          <a:p>
            <a:pPr marL="685800" indent="-336550" algn="just">
              <a:spcBef>
                <a:spcPts val="500"/>
              </a:spcBef>
            </a:pPr>
            <a:r>
              <a:rPr lang="en-US" sz="2400" dirty="0"/>
              <a:t>Last</a:t>
            </a:r>
          </a:p>
          <a:p>
            <a:pPr marL="685800" indent="-336550" algn="just">
              <a:spcBef>
                <a:spcPts val="500"/>
              </a:spcBef>
            </a:pPr>
            <a:r>
              <a:rPr lang="en-US" sz="2400" dirty="0"/>
              <a:t>Middle</a:t>
            </a:r>
          </a:p>
          <a:p>
            <a:pPr marL="685800" indent="-336550" algn="just">
              <a:spcBef>
                <a:spcPts val="500"/>
              </a:spcBef>
            </a:pPr>
            <a:r>
              <a:rPr lang="en-US" sz="2400" dirty="0"/>
              <a:t>Primary</a:t>
            </a:r>
          </a:p>
          <a:p>
            <a:pPr marL="685800" indent="-336550" algn="just">
              <a:spcBef>
                <a:spcPts val="500"/>
              </a:spcBef>
            </a:pPr>
            <a:r>
              <a:rPr lang="en-US" sz="2400" dirty="0"/>
              <a:t>Senior</a:t>
            </a:r>
          </a:p>
          <a:p>
            <a:pPr marL="685800" indent="-336550" algn="just">
              <a:spcBef>
                <a:spcPts val="500"/>
              </a:spcBef>
            </a:pPr>
            <a:r>
              <a:rPr lang="en-US" sz="2400" dirty="0"/>
              <a:t>Corresponding</a:t>
            </a:r>
          </a:p>
        </p:txBody>
      </p:sp>
      <p:sp>
        <p:nvSpPr>
          <p:cNvPr id="6" name="Content Placeholder 5">
            <a:extLst>
              <a:ext uri="{FF2B5EF4-FFF2-40B4-BE49-F238E27FC236}">
                <a16:creationId xmlns:a16="http://schemas.microsoft.com/office/drawing/2014/main" id="{5021D4C7-E079-4713-A2DD-DC430E153426}"/>
              </a:ext>
            </a:extLst>
          </p:cNvPr>
          <p:cNvSpPr>
            <a:spLocks noGrp="1"/>
          </p:cNvSpPr>
          <p:nvPr>
            <p:ph sz="half" idx="2"/>
          </p:nvPr>
        </p:nvSpPr>
        <p:spPr>
          <a:xfrm>
            <a:off x="7931148" y="1394116"/>
            <a:ext cx="3970280" cy="4114800"/>
          </a:xfrm>
        </p:spPr>
        <p:txBody>
          <a:bodyPr/>
          <a:lstStyle/>
          <a:p>
            <a:pPr marL="349250" indent="-349250">
              <a:spcBef>
                <a:spcPts val="500"/>
              </a:spcBef>
              <a:buFont typeface="Arial" panose="020B0604020202020204" pitchFamily="34" charset="0"/>
              <a:buNone/>
            </a:pPr>
            <a:r>
              <a:rPr lang="en-US" sz="2800" u="sng" dirty="0"/>
              <a:t>Author order</a:t>
            </a:r>
            <a:r>
              <a:rPr lang="en-US" sz="2800" dirty="0"/>
              <a:t>:</a:t>
            </a:r>
          </a:p>
          <a:p>
            <a:pPr marL="685800" indent="-336550" algn="just">
              <a:spcBef>
                <a:spcPts val="500"/>
              </a:spcBef>
            </a:pPr>
            <a:r>
              <a:rPr lang="en-US" sz="2400" dirty="0"/>
              <a:t>First, Last</a:t>
            </a:r>
          </a:p>
          <a:p>
            <a:pPr marL="685800" indent="-336550" algn="just">
              <a:spcBef>
                <a:spcPts val="500"/>
              </a:spcBef>
            </a:pPr>
            <a:r>
              <a:rPr lang="en-US" sz="2400" dirty="0"/>
              <a:t>Discipline associated</a:t>
            </a:r>
          </a:p>
          <a:p>
            <a:pPr marL="685800" indent="-336550" algn="just">
              <a:spcBef>
                <a:spcPts val="500"/>
              </a:spcBef>
            </a:pPr>
            <a:r>
              <a:rPr lang="en-US" sz="2400" dirty="0"/>
              <a:t>Flip a coin?</a:t>
            </a:r>
          </a:p>
          <a:p>
            <a:pPr marL="685800" indent="-336550" algn="just">
              <a:spcBef>
                <a:spcPts val="500"/>
              </a:spcBef>
            </a:pPr>
            <a:r>
              <a:rPr lang="en-US" sz="2800" u="sng" dirty="0"/>
              <a:t>Discuss early</a:t>
            </a:r>
          </a:p>
        </p:txBody>
      </p:sp>
      <p:sp>
        <p:nvSpPr>
          <p:cNvPr id="5" name="Content Placeholder 3">
            <a:extLst>
              <a:ext uri="{FF2B5EF4-FFF2-40B4-BE49-F238E27FC236}">
                <a16:creationId xmlns:a16="http://schemas.microsoft.com/office/drawing/2014/main" id="{A5F1F0BB-93A4-4EF4-AB0C-5BD148C85D0E}"/>
              </a:ext>
            </a:extLst>
          </p:cNvPr>
          <p:cNvSpPr txBox="1">
            <a:spLocks/>
          </p:cNvSpPr>
          <p:nvPr/>
        </p:nvSpPr>
        <p:spPr bwMode="auto">
          <a:xfrm>
            <a:off x="2637187" y="1394116"/>
            <a:ext cx="338616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har char="•"/>
              <a:defRPr sz="3733">
                <a:solidFill>
                  <a:schemeClr val="tx1"/>
                </a:solidFill>
                <a:latin typeface="Comic Sans MS" pitchFamily="66" charset="0"/>
                <a:ea typeface="+mn-ea"/>
                <a:cs typeface="+mn-cs"/>
              </a:defRPr>
            </a:lvl1pPr>
            <a:lvl2pPr marL="990575" indent="-380990" algn="l" rtl="0" eaLnBrk="0" fontAlgn="base" hangingPunct="0">
              <a:spcBef>
                <a:spcPct val="20000"/>
              </a:spcBef>
              <a:spcAft>
                <a:spcPct val="0"/>
              </a:spcAft>
              <a:buChar char="–"/>
              <a:defRPr sz="3200">
                <a:solidFill>
                  <a:schemeClr val="tx1"/>
                </a:solidFill>
                <a:latin typeface="Comic Sans MS" pitchFamily="66" charset="0"/>
              </a:defRPr>
            </a:lvl2pPr>
            <a:lvl3pPr marL="1523962" indent="-304792" algn="l" rtl="0" eaLnBrk="0" fontAlgn="base" hangingPunct="0">
              <a:spcBef>
                <a:spcPct val="20000"/>
              </a:spcBef>
              <a:spcAft>
                <a:spcPct val="0"/>
              </a:spcAft>
              <a:buChar char="•"/>
              <a:defRPr sz="2667">
                <a:solidFill>
                  <a:schemeClr val="tx1"/>
                </a:solidFill>
                <a:latin typeface="Comic Sans MS" pitchFamily="66" charset="0"/>
              </a:defRPr>
            </a:lvl3pPr>
            <a:lvl4pPr marL="2133547" indent="-304792" algn="l" rtl="0" eaLnBrk="0" fontAlgn="base" hangingPunct="0">
              <a:spcBef>
                <a:spcPct val="20000"/>
              </a:spcBef>
              <a:spcAft>
                <a:spcPct val="0"/>
              </a:spcAft>
              <a:buChar char="–"/>
              <a:defRPr sz="2400">
                <a:solidFill>
                  <a:schemeClr val="tx1"/>
                </a:solidFill>
                <a:latin typeface="Comic Sans MS" pitchFamily="66" charset="0"/>
              </a:defRPr>
            </a:lvl4pPr>
            <a:lvl5pPr marL="2743131" indent="-304792" algn="l" rtl="0" eaLnBrk="0" fontAlgn="base" hangingPunct="0">
              <a:spcBef>
                <a:spcPct val="20000"/>
              </a:spcBef>
              <a:spcAft>
                <a:spcPct val="0"/>
              </a:spcAft>
              <a:buChar char="»"/>
              <a:defRPr sz="2400">
                <a:solidFill>
                  <a:schemeClr val="tx1"/>
                </a:solidFill>
                <a:latin typeface="Comic Sans MS" pitchFamily="66" charset="0"/>
              </a:defRPr>
            </a:lvl5pPr>
            <a:lvl6pPr marL="3352716" indent="-304792" algn="l" rtl="0" eaLnBrk="0" fontAlgn="base" hangingPunct="0">
              <a:spcBef>
                <a:spcPct val="20000"/>
              </a:spcBef>
              <a:spcAft>
                <a:spcPct val="0"/>
              </a:spcAft>
              <a:buChar char="»"/>
              <a:defRPr sz="2400">
                <a:solidFill>
                  <a:schemeClr val="tx1"/>
                </a:solidFill>
                <a:latin typeface="+mn-lt"/>
              </a:defRPr>
            </a:lvl6pPr>
            <a:lvl7pPr marL="3962301" indent="-304792" algn="l" rtl="0" eaLnBrk="0" fontAlgn="base" hangingPunct="0">
              <a:spcBef>
                <a:spcPct val="20000"/>
              </a:spcBef>
              <a:spcAft>
                <a:spcPct val="0"/>
              </a:spcAft>
              <a:buChar char="»"/>
              <a:defRPr sz="2400">
                <a:solidFill>
                  <a:schemeClr val="tx1"/>
                </a:solidFill>
                <a:latin typeface="+mn-lt"/>
              </a:defRPr>
            </a:lvl7pPr>
            <a:lvl8pPr marL="4571886" indent="-304792" algn="l" rtl="0" eaLnBrk="0" fontAlgn="base" hangingPunct="0">
              <a:spcBef>
                <a:spcPct val="20000"/>
              </a:spcBef>
              <a:spcAft>
                <a:spcPct val="0"/>
              </a:spcAft>
              <a:buChar char="»"/>
              <a:defRPr sz="2400">
                <a:solidFill>
                  <a:schemeClr val="tx1"/>
                </a:solidFill>
                <a:latin typeface="+mn-lt"/>
              </a:defRPr>
            </a:lvl8pPr>
            <a:lvl9pPr marL="5181470" indent="-304792" algn="l" rtl="0" eaLnBrk="0" fontAlgn="base" hangingPunct="0">
              <a:spcBef>
                <a:spcPct val="20000"/>
              </a:spcBef>
              <a:spcAft>
                <a:spcPct val="0"/>
              </a:spcAft>
              <a:buChar char="»"/>
              <a:defRPr sz="2400">
                <a:solidFill>
                  <a:schemeClr val="tx1"/>
                </a:solidFill>
                <a:latin typeface="+mn-lt"/>
              </a:defRPr>
            </a:lvl9pPr>
          </a:lstStyle>
          <a:p>
            <a:pPr marL="349250" indent="-349250">
              <a:spcBef>
                <a:spcPts val="500"/>
              </a:spcBef>
              <a:buFont typeface="Arial" panose="020B0604020202020204" pitchFamily="34" charset="0"/>
              <a:buNone/>
            </a:pPr>
            <a:r>
              <a:rPr lang="en-US" sz="2800" u="sng" kern="0" dirty="0"/>
              <a:t> </a:t>
            </a:r>
            <a:endParaRPr lang="en-US" sz="2800" kern="0" dirty="0"/>
          </a:p>
          <a:p>
            <a:pPr marL="685800" indent="-336550" algn="just">
              <a:spcBef>
                <a:spcPts val="500"/>
              </a:spcBef>
            </a:pPr>
            <a:r>
              <a:rPr lang="en-US" sz="2400" kern="0" dirty="0"/>
              <a:t>Guest</a:t>
            </a:r>
          </a:p>
          <a:p>
            <a:pPr marL="685800" indent="-336550" algn="just">
              <a:spcBef>
                <a:spcPts val="500"/>
              </a:spcBef>
            </a:pPr>
            <a:r>
              <a:rPr lang="en-US" sz="2400" kern="0" dirty="0"/>
              <a:t>Ghost</a:t>
            </a:r>
          </a:p>
          <a:p>
            <a:pPr marL="685800" indent="-336550" algn="just">
              <a:spcBef>
                <a:spcPts val="500"/>
              </a:spcBef>
            </a:pPr>
            <a:r>
              <a:rPr lang="en-US" sz="2400" kern="0" dirty="0"/>
              <a:t>Honorary</a:t>
            </a:r>
          </a:p>
          <a:p>
            <a:pPr marL="685800" indent="-336550" algn="just">
              <a:spcBef>
                <a:spcPts val="500"/>
              </a:spcBef>
            </a:pPr>
            <a:r>
              <a:rPr lang="en-US" sz="2400" kern="0" dirty="0"/>
              <a:t>Courtesy</a:t>
            </a:r>
          </a:p>
        </p:txBody>
      </p:sp>
      <p:pic>
        <p:nvPicPr>
          <p:cNvPr id="7" name="Picture 6" descr="Cartoon depicting extortion of authorship.">
            <a:extLst>
              <a:ext uri="{FF2B5EF4-FFF2-40B4-BE49-F238E27FC236}">
                <a16:creationId xmlns:a16="http://schemas.microsoft.com/office/drawing/2014/main" id="{00F6BFDA-3DCC-4309-AC04-856002FAD61F}"/>
              </a:ext>
            </a:extLst>
          </p:cNvPr>
          <p:cNvPicPr>
            <a:picLocks noChangeAspect="1"/>
          </p:cNvPicPr>
          <p:nvPr/>
        </p:nvPicPr>
        <p:blipFill rotWithShape="1">
          <a:blip r:embed="rId3">
            <a:extLst>
              <a:ext uri="{28A0092B-C50C-407E-A947-70E740481C1C}">
                <a14:useLocalDpi xmlns:a14="http://schemas.microsoft.com/office/drawing/2010/main" val="0"/>
              </a:ext>
            </a:extLst>
          </a:blip>
          <a:srcRect l="1" t="17643" r="17815" b="14486"/>
          <a:stretch/>
        </p:blipFill>
        <p:spPr>
          <a:xfrm>
            <a:off x="-1" y="4529686"/>
            <a:ext cx="3877627" cy="2328314"/>
          </a:xfrm>
          <a:prstGeom prst="rect">
            <a:avLst/>
          </a:prstGeom>
        </p:spPr>
      </p:pic>
      <p:sp>
        <p:nvSpPr>
          <p:cNvPr id="8" name="TextBox 7">
            <a:extLst>
              <a:ext uri="{FF2B5EF4-FFF2-40B4-BE49-F238E27FC236}">
                <a16:creationId xmlns:a16="http://schemas.microsoft.com/office/drawing/2014/main" id="{D5A0CECD-124D-434E-BE70-D9B34636BA1A}"/>
              </a:ext>
            </a:extLst>
          </p:cNvPr>
          <p:cNvSpPr txBox="1"/>
          <p:nvPr/>
        </p:nvSpPr>
        <p:spPr>
          <a:xfrm>
            <a:off x="2235731" y="4611112"/>
            <a:ext cx="1579278" cy="584775"/>
          </a:xfrm>
          <a:prstGeom prst="rect">
            <a:avLst/>
          </a:prstGeom>
          <a:noFill/>
        </p:spPr>
        <p:txBody>
          <a:bodyPr wrap="none" rtlCol="0">
            <a:spAutoFit/>
          </a:bodyPr>
          <a:lstStyle/>
          <a:p>
            <a:pPr algn="r"/>
            <a:r>
              <a:rPr lang="en-US" sz="1600" dirty="0">
                <a:latin typeface="Comic Sans MS" panose="030F0702030302020204" pitchFamily="66" charset="0"/>
              </a:rPr>
              <a:t>I’m an author, </a:t>
            </a:r>
          </a:p>
          <a:p>
            <a:pPr algn="r"/>
            <a:r>
              <a:rPr lang="en-US" sz="1600" dirty="0">
                <a:latin typeface="Comic Sans MS" panose="030F0702030302020204" pitchFamily="66" charset="0"/>
              </a:rPr>
              <a:t>or else …</a:t>
            </a:r>
          </a:p>
        </p:txBody>
      </p:sp>
      <p:pic>
        <p:nvPicPr>
          <p:cNvPr id="8196" name="Picture 4" descr="Image used to represent guest of honorary authorship.&#10;https://scopeblog.stanford.edu/wp-content/uploads/2021/11/ryan-quintal-xioKwVlp5jE-unsplash-scaled-1152x578-1.jpg">
            <a:extLst>
              <a:ext uri="{FF2B5EF4-FFF2-40B4-BE49-F238E27FC236}">
                <a16:creationId xmlns:a16="http://schemas.microsoft.com/office/drawing/2014/main" id="{A49166FE-1144-4D9E-B7A9-88640BB6B8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5" r="9907"/>
          <a:stretch/>
        </p:blipFill>
        <p:spPr bwMode="auto">
          <a:xfrm>
            <a:off x="6797406" y="3745735"/>
            <a:ext cx="5390923" cy="311226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C74E871D-FBE8-4822-B788-58DCB17B33E4}"/>
              </a:ext>
            </a:extLst>
          </p:cNvPr>
          <p:cNvSpPr txBox="1">
            <a:spLocks/>
          </p:cNvSpPr>
          <p:nvPr/>
        </p:nvSpPr>
        <p:spPr bwMode="auto">
          <a:xfrm>
            <a:off x="4875615" y="1394116"/>
            <a:ext cx="274805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har char="•"/>
              <a:defRPr sz="3733">
                <a:solidFill>
                  <a:schemeClr val="tx1"/>
                </a:solidFill>
                <a:latin typeface="Comic Sans MS" pitchFamily="66" charset="0"/>
                <a:ea typeface="+mn-ea"/>
                <a:cs typeface="+mn-cs"/>
              </a:defRPr>
            </a:lvl1pPr>
            <a:lvl2pPr marL="990575" indent="-380990" algn="l" rtl="0" eaLnBrk="0" fontAlgn="base" hangingPunct="0">
              <a:spcBef>
                <a:spcPct val="20000"/>
              </a:spcBef>
              <a:spcAft>
                <a:spcPct val="0"/>
              </a:spcAft>
              <a:buChar char="–"/>
              <a:defRPr sz="3200">
                <a:solidFill>
                  <a:schemeClr val="tx1"/>
                </a:solidFill>
                <a:latin typeface="Comic Sans MS" pitchFamily="66" charset="0"/>
              </a:defRPr>
            </a:lvl2pPr>
            <a:lvl3pPr marL="1523962" indent="-304792" algn="l" rtl="0" eaLnBrk="0" fontAlgn="base" hangingPunct="0">
              <a:spcBef>
                <a:spcPct val="20000"/>
              </a:spcBef>
              <a:spcAft>
                <a:spcPct val="0"/>
              </a:spcAft>
              <a:buChar char="•"/>
              <a:defRPr sz="2667">
                <a:solidFill>
                  <a:schemeClr val="tx1"/>
                </a:solidFill>
                <a:latin typeface="Comic Sans MS" pitchFamily="66" charset="0"/>
              </a:defRPr>
            </a:lvl3pPr>
            <a:lvl4pPr marL="2133547" indent="-304792" algn="l" rtl="0" eaLnBrk="0" fontAlgn="base" hangingPunct="0">
              <a:spcBef>
                <a:spcPct val="20000"/>
              </a:spcBef>
              <a:spcAft>
                <a:spcPct val="0"/>
              </a:spcAft>
              <a:buChar char="–"/>
              <a:defRPr sz="2400">
                <a:solidFill>
                  <a:schemeClr val="tx1"/>
                </a:solidFill>
                <a:latin typeface="Comic Sans MS" pitchFamily="66" charset="0"/>
              </a:defRPr>
            </a:lvl4pPr>
            <a:lvl5pPr marL="2743131" indent="-304792" algn="l" rtl="0" eaLnBrk="0" fontAlgn="base" hangingPunct="0">
              <a:spcBef>
                <a:spcPct val="20000"/>
              </a:spcBef>
              <a:spcAft>
                <a:spcPct val="0"/>
              </a:spcAft>
              <a:buChar char="»"/>
              <a:defRPr sz="2400">
                <a:solidFill>
                  <a:schemeClr val="tx1"/>
                </a:solidFill>
                <a:latin typeface="Comic Sans MS" pitchFamily="66" charset="0"/>
              </a:defRPr>
            </a:lvl5pPr>
            <a:lvl6pPr marL="3352716" indent="-304792" algn="l" rtl="0" eaLnBrk="0" fontAlgn="base" hangingPunct="0">
              <a:spcBef>
                <a:spcPct val="20000"/>
              </a:spcBef>
              <a:spcAft>
                <a:spcPct val="0"/>
              </a:spcAft>
              <a:buChar char="»"/>
              <a:defRPr sz="2400">
                <a:solidFill>
                  <a:schemeClr val="tx1"/>
                </a:solidFill>
                <a:latin typeface="+mn-lt"/>
              </a:defRPr>
            </a:lvl6pPr>
            <a:lvl7pPr marL="3962301" indent="-304792" algn="l" rtl="0" eaLnBrk="0" fontAlgn="base" hangingPunct="0">
              <a:spcBef>
                <a:spcPct val="20000"/>
              </a:spcBef>
              <a:spcAft>
                <a:spcPct val="0"/>
              </a:spcAft>
              <a:buChar char="»"/>
              <a:defRPr sz="2400">
                <a:solidFill>
                  <a:schemeClr val="tx1"/>
                </a:solidFill>
                <a:latin typeface="+mn-lt"/>
              </a:defRPr>
            </a:lvl7pPr>
            <a:lvl8pPr marL="4571886" indent="-304792" algn="l" rtl="0" eaLnBrk="0" fontAlgn="base" hangingPunct="0">
              <a:spcBef>
                <a:spcPct val="20000"/>
              </a:spcBef>
              <a:spcAft>
                <a:spcPct val="0"/>
              </a:spcAft>
              <a:buChar char="»"/>
              <a:defRPr sz="2400">
                <a:solidFill>
                  <a:schemeClr val="tx1"/>
                </a:solidFill>
                <a:latin typeface="+mn-lt"/>
              </a:defRPr>
            </a:lvl8pPr>
            <a:lvl9pPr marL="5181470" indent="-304792" algn="l" rtl="0" eaLnBrk="0" fontAlgn="base" hangingPunct="0">
              <a:spcBef>
                <a:spcPct val="20000"/>
              </a:spcBef>
              <a:spcAft>
                <a:spcPct val="0"/>
              </a:spcAft>
              <a:buChar char="»"/>
              <a:defRPr sz="2400">
                <a:solidFill>
                  <a:schemeClr val="tx1"/>
                </a:solidFill>
                <a:latin typeface="+mn-lt"/>
              </a:defRPr>
            </a:lvl9pPr>
          </a:lstStyle>
          <a:p>
            <a:pPr marL="349250" indent="-349250">
              <a:spcBef>
                <a:spcPts val="500"/>
              </a:spcBef>
              <a:buFont typeface="Arial" panose="020B0604020202020204" pitchFamily="34" charset="0"/>
              <a:buNone/>
            </a:pPr>
            <a:r>
              <a:rPr lang="en-US" sz="2800" u="sng" kern="0" dirty="0"/>
              <a:t> </a:t>
            </a:r>
            <a:endParaRPr lang="en-US" sz="2800" kern="0" dirty="0"/>
          </a:p>
          <a:p>
            <a:pPr marL="685800" indent="-336550" algn="just">
              <a:spcBef>
                <a:spcPts val="500"/>
              </a:spcBef>
            </a:pPr>
            <a:r>
              <a:rPr lang="en-US" sz="2400" kern="0" dirty="0"/>
              <a:t>Posthumous</a:t>
            </a:r>
          </a:p>
          <a:p>
            <a:pPr marL="685800" indent="-336550" algn="just">
              <a:spcBef>
                <a:spcPts val="500"/>
              </a:spcBef>
            </a:pPr>
            <a:r>
              <a:rPr lang="en-US" sz="2400" kern="0" dirty="0"/>
              <a:t>Extortion of</a:t>
            </a:r>
          </a:p>
          <a:p>
            <a:pPr marL="685800" indent="-336550" algn="just">
              <a:spcBef>
                <a:spcPts val="500"/>
              </a:spcBef>
            </a:pPr>
            <a:r>
              <a:rPr lang="en-US" sz="2400" kern="0" dirty="0"/>
              <a:t>Denial of</a:t>
            </a:r>
          </a:p>
        </p:txBody>
      </p:sp>
      <p:sp>
        <p:nvSpPr>
          <p:cNvPr id="9" name="Rectangle 8">
            <a:extLst>
              <a:ext uri="{FF2B5EF4-FFF2-40B4-BE49-F238E27FC236}">
                <a16:creationId xmlns:a16="http://schemas.microsoft.com/office/drawing/2014/main" id="{EDF15ABF-782E-419E-9414-D3F6E1BE5EFC}"/>
              </a:ext>
            </a:extLst>
          </p:cNvPr>
          <p:cNvSpPr/>
          <p:nvPr/>
        </p:nvSpPr>
        <p:spPr>
          <a:xfrm>
            <a:off x="8009267" y="6463398"/>
            <a:ext cx="4187327" cy="400110"/>
          </a:xfrm>
          <a:prstGeom prst="rect">
            <a:avLst/>
          </a:prstGeom>
        </p:spPr>
        <p:txBody>
          <a:bodyPr wrap="square">
            <a:spAutoFit/>
          </a:bodyPr>
          <a:lstStyle/>
          <a:p>
            <a:pPr algn="r"/>
            <a:r>
              <a:rPr lang="en-US" sz="1000" dirty="0">
                <a:solidFill>
                  <a:schemeClr val="tx1">
                    <a:lumMod val="40000"/>
                    <a:lumOff val="60000"/>
                  </a:schemeClr>
                </a:solidFill>
                <a:latin typeface="Comic Sans MS" panose="030F0702030302020204" pitchFamily="66" charset="0"/>
              </a:rPr>
              <a:t>https://scopeblog.stanford.edu/2021/12/13/whos-on-first-duking-out-scientific-paper-authorship-order/</a:t>
            </a:r>
          </a:p>
        </p:txBody>
      </p:sp>
      <p:pic>
        <p:nvPicPr>
          <p:cNvPr id="12" name="Picture 4" descr="Laboratory notebook&#10;HVAC Premium National Laboratory Notebook, 4 x 4 Quad Ruled, Brown, Cover,  11&quot; x 9.25&quot;, 100 Numbered Sets (43649)">
            <a:extLst>
              <a:ext uri="{FF2B5EF4-FFF2-40B4-BE49-F238E27FC236}">
                <a16:creationId xmlns:a16="http://schemas.microsoft.com/office/drawing/2014/main" id="{7A4E360F-12A8-46EA-9878-23A44A22DE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977" y="3757458"/>
            <a:ext cx="2522497" cy="212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88841"/>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p:txBody>
          <a:bodyPr/>
          <a:lstStyle/>
          <a:p>
            <a:r>
              <a:rPr lang="en-US" dirty="0"/>
              <a:t>Conflict of Interest at K-State</a:t>
            </a:r>
          </a:p>
        </p:txBody>
      </p:sp>
      <p:sp>
        <p:nvSpPr>
          <p:cNvPr id="2" name="Rectangle 1">
            <a:extLst>
              <a:ext uri="{FF2B5EF4-FFF2-40B4-BE49-F238E27FC236}">
                <a16:creationId xmlns:a16="http://schemas.microsoft.com/office/drawing/2014/main" id="{C3F4853E-8BD1-47A3-BB35-D595F9368BDC}"/>
              </a:ext>
            </a:extLst>
          </p:cNvPr>
          <p:cNvSpPr/>
          <p:nvPr/>
        </p:nvSpPr>
        <p:spPr>
          <a:xfrm>
            <a:off x="379476" y="1157518"/>
            <a:ext cx="11430000" cy="5700984"/>
          </a:xfrm>
          <a:prstGeom prst="rect">
            <a:avLst/>
          </a:prstGeom>
        </p:spPr>
        <p:txBody>
          <a:bodyPr>
            <a:spAutoFit/>
          </a:bodyPr>
          <a:lstStyle/>
          <a:p>
            <a:pPr marL="0" marR="0">
              <a:lnSpc>
                <a:spcPct val="107000"/>
              </a:lnSpc>
              <a:spcBef>
                <a:spcPts val="0"/>
              </a:spcBef>
              <a:spcAft>
                <a:spcPts val="600"/>
              </a:spcAft>
            </a:pPr>
            <a:r>
              <a:rPr lang="en-US" sz="2000" b="1" dirty="0">
                <a:latin typeface="Calibri" panose="020F0502020204030204" pitchFamily="34" charset="0"/>
                <a:ea typeface="Times New Roman" panose="02020603050405020304" pitchFamily="18" charset="0"/>
                <a:cs typeface="Calibri" panose="020F0502020204030204" pitchFamily="34" charset="0"/>
              </a:rPr>
              <a:t>Conflict of Interest, Conflict of Time Commitment, and Consulting:</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1800" dirty="0">
                <a:latin typeface="Calibri" panose="020F0502020204030204" pitchFamily="34" charset="0"/>
                <a:ea typeface="Times New Roman" panose="02020603050405020304" pitchFamily="18" charset="0"/>
                <a:cs typeface="Calibri" panose="020F0502020204030204" pitchFamily="34" charset="0"/>
              </a:rPr>
              <a:t>K-State recognizes the value of faculty and staff interaction with business and industry, private foundations, and government agencies to foster the University mission, facilitate professional development, and promote expansion of knowledge. While these interactions can provide valuable experience, they can also result in an actual or potential conflict of interest or conflict of time commitment. K-State's policy on Conflict of Interest and Conflict of Time Commitment is located in </a:t>
            </a:r>
            <a:r>
              <a:rPr lang="en-US" sz="1800" b="1" u="sng" dirty="0">
                <a:latin typeface="Calibri" panose="020F0502020204030204" pitchFamily="34" charset="0"/>
                <a:ea typeface="Times New Roman" panose="02020603050405020304" pitchFamily="18" charset="0"/>
                <a:cs typeface="Calibri" panose="020F0502020204030204" pitchFamily="34" charset="0"/>
              </a:rPr>
              <a:t>Appendix S</a:t>
            </a:r>
            <a:r>
              <a:rPr lang="en-US" sz="1800" dirty="0">
                <a:latin typeface="Calibri" panose="020F0502020204030204" pitchFamily="34" charset="0"/>
                <a:ea typeface="Times New Roman" panose="02020603050405020304" pitchFamily="18" charset="0"/>
                <a:cs typeface="Calibri" panose="020F0502020204030204" pitchFamily="34" charset="0"/>
              </a:rPr>
              <a:t> of the University Handbook. You should read, and familiarize yourself with this policy.</a:t>
            </a:r>
          </a:p>
          <a:p>
            <a:pPr marL="0" marR="0">
              <a:lnSpc>
                <a:spcPct val="107000"/>
              </a:lnSpc>
              <a:spcBef>
                <a:spcPts val="0"/>
              </a:spcBef>
              <a:spcAft>
                <a:spcPts val="1200"/>
              </a:spcAft>
            </a:pPr>
            <a:r>
              <a:rPr lang="en-US" sz="1800" dirty="0">
                <a:latin typeface="Calibri" panose="020F0502020204030204" pitchFamily="34" charset="0"/>
                <a:ea typeface="Times New Roman" panose="02020603050405020304" pitchFamily="18" charset="0"/>
                <a:cs typeface="Calibri" panose="020F0502020204030204" pitchFamily="34" charset="0"/>
              </a:rPr>
              <a:t>When a conflict of time or interest is identified, either the conflict should be </a:t>
            </a:r>
            <a:r>
              <a:rPr lang="en-US" sz="1800" b="1" dirty="0">
                <a:latin typeface="Calibri" panose="020F0502020204030204" pitchFamily="34" charset="0"/>
                <a:ea typeface="Times New Roman" panose="02020603050405020304" pitchFamily="18" charset="0"/>
                <a:cs typeface="Calibri" panose="020F0502020204030204" pitchFamily="34" charset="0"/>
              </a:rPr>
              <a:t>eliminated</a:t>
            </a:r>
            <a:r>
              <a:rPr lang="en-US" sz="1800" dirty="0">
                <a:latin typeface="Calibri" panose="020F0502020204030204" pitchFamily="34" charset="0"/>
                <a:ea typeface="Times New Roman" panose="02020603050405020304" pitchFamily="18" charset="0"/>
                <a:cs typeface="Calibri" panose="020F0502020204030204" pitchFamily="34" charset="0"/>
              </a:rPr>
              <a:t> or a </a:t>
            </a:r>
            <a:r>
              <a:rPr lang="en-US" sz="1800" b="1" dirty="0">
                <a:latin typeface="Calibri" panose="020F0502020204030204" pitchFamily="34" charset="0"/>
                <a:ea typeface="Times New Roman" panose="02020603050405020304" pitchFamily="18" charset="0"/>
                <a:cs typeface="Calibri" panose="020F0502020204030204" pitchFamily="34" charset="0"/>
              </a:rPr>
              <a:t>manage</a:t>
            </a:r>
            <a:r>
              <a:rPr lang="en-US" sz="1800" dirty="0">
                <a:latin typeface="Calibri" panose="020F0502020204030204" pitchFamily="34" charset="0"/>
                <a:ea typeface="Times New Roman" panose="02020603050405020304" pitchFamily="18" charset="0"/>
                <a:cs typeface="Calibri" panose="020F0502020204030204" pitchFamily="34" charset="0"/>
              </a:rPr>
              <a:t>ment plan should be developed and agreed upon by the employee and unit head or immediate supervisor. Supervisors/unit heads are responsible for determining whether a conflict can be adequately managed.</a:t>
            </a:r>
          </a:p>
          <a:p>
            <a:pPr marL="0" marR="0">
              <a:lnSpc>
                <a:spcPct val="107000"/>
              </a:lnSpc>
              <a:spcBef>
                <a:spcPts val="0"/>
              </a:spcBef>
              <a:spcAft>
                <a:spcPts val="0"/>
              </a:spcAft>
            </a:pPr>
            <a:r>
              <a:rPr lang="en-US" sz="2400" b="1" dirty="0">
                <a:latin typeface="Calibri" panose="020F0502020204030204" pitchFamily="34" charset="0"/>
                <a:ea typeface="Times New Roman" panose="02020603050405020304" pitchFamily="18" charset="0"/>
                <a:cs typeface="Calibri" panose="020F0502020204030204" pitchFamily="34" charset="0"/>
              </a:rPr>
              <a:t>Ownership</a:t>
            </a:r>
            <a:r>
              <a:rPr lang="en-US" sz="1900" b="1" dirty="0">
                <a:latin typeface="Calibri" panose="020F0502020204030204" pitchFamily="34" charset="0"/>
                <a:ea typeface="Times New Roman" panose="02020603050405020304" pitchFamily="18" charset="0"/>
                <a:cs typeface="Calibri" panose="020F0502020204030204" pitchFamily="34" charset="0"/>
              </a:rPr>
              <a:t>:</a:t>
            </a:r>
            <a:r>
              <a:rPr lang="en-US" sz="1900" dirty="0">
                <a:latin typeface="Calibri" panose="020F0502020204030204" pitchFamily="34" charset="0"/>
                <a:ea typeface="Times New Roman" panose="02020603050405020304" pitchFamily="18" charset="0"/>
                <a:cs typeface="Calibri" panose="020F0502020204030204" pitchFamily="34" charset="0"/>
              </a:rPr>
              <a:t> Ownership interest in any corporation, partnership, trust, joint venture, and every other business interest, including land used for income which you or other members of your household own or have owned within the preceding 12 months, which represents a legal or equitable interest exceeding $5,000 or five percent, whichever is less. Ownership of intellectual property, e.g., patents, royalties, and copyrights is also included. Ownership of funds and holdings acquired through the Regents' retirement programs is not included.</a:t>
            </a:r>
            <a:endParaRPr lang="en-US" sz="1900"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sz="1900" b="1" i="1" dirty="0">
                <a:latin typeface="Calibri" panose="020F0502020204030204" pitchFamily="34" charset="0"/>
                <a:ea typeface="Times New Roman" panose="02020603050405020304" pitchFamily="18" charset="0"/>
                <a:cs typeface="Calibri" panose="020F0502020204030204" pitchFamily="34" charset="0"/>
              </a:rPr>
              <a:t>Are there any ownership interests you have or a member of your family has which meet this criteria?	    Yes     No</a:t>
            </a:r>
          </a:p>
          <a:p>
            <a:r>
              <a:rPr lang="en-US" sz="1900" b="1" dirty="0">
                <a:latin typeface="Calibri" panose="020F0502020204030204" pitchFamily="34" charset="0"/>
                <a:cs typeface="Calibri" panose="020F0502020204030204" pitchFamily="34" charset="0"/>
              </a:rPr>
              <a:t>Could an independent observer conclude that they appear to influence or potentially conflict with any of your employment duties, such as any research/educational activities, at K-State?</a:t>
            </a:r>
            <a:r>
              <a:rPr lang="en-US" sz="1900" b="1" i="1" dirty="0">
                <a:latin typeface="Calibri" panose="020F0502020204030204" pitchFamily="34" charset="0"/>
                <a:ea typeface="Times New Roman" panose="02020603050405020304" pitchFamily="18" charset="0"/>
                <a:cs typeface="Calibri" panose="020F0502020204030204" pitchFamily="34" charset="0"/>
              </a:rPr>
              <a:t>			    Yes     No</a:t>
            </a:r>
            <a:endParaRPr lang="en-US" sz="19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55401"/>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p:txBody>
          <a:bodyPr/>
          <a:lstStyle/>
          <a:p>
            <a:r>
              <a:rPr lang="en-US" dirty="0"/>
              <a:t>Conflict of Interest at K-State</a:t>
            </a:r>
          </a:p>
        </p:txBody>
      </p:sp>
      <p:sp>
        <p:nvSpPr>
          <p:cNvPr id="2" name="Rectangle 1">
            <a:extLst>
              <a:ext uri="{FF2B5EF4-FFF2-40B4-BE49-F238E27FC236}">
                <a16:creationId xmlns:a16="http://schemas.microsoft.com/office/drawing/2014/main" id="{C3F4853E-8BD1-47A3-BB35-D595F9368BDC}"/>
              </a:ext>
            </a:extLst>
          </p:cNvPr>
          <p:cNvSpPr/>
          <p:nvPr/>
        </p:nvSpPr>
        <p:spPr>
          <a:xfrm>
            <a:off x="379476" y="1157518"/>
            <a:ext cx="11430000" cy="5570756"/>
          </a:xfrm>
          <a:prstGeom prst="rect">
            <a:avLst/>
          </a:prstGeom>
        </p:spPr>
        <p:txBody>
          <a:bodyPr>
            <a:spAutoFit/>
          </a:bodyPr>
          <a:lstStyle/>
          <a:p>
            <a:r>
              <a:rPr lang="en-US" sz="2400" b="1" dirty="0">
                <a:latin typeface="Calibri" panose="020F0502020204030204" pitchFamily="34" charset="0"/>
                <a:cs typeface="Calibri" panose="020F0502020204030204" pitchFamily="34" charset="0"/>
              </a:rPr>
              <a:t>Remuneration</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Receipt of salary, compensation, fees, commission, anything of value, or economic benefit conferred within the past 12 months in return for services rendered or to be rendered from one or more outside entities, in excess of $5,000.</a:t>
            </a:r>
          </a:p>
          <a:p>
            <a:r>
              <a:rPr lang="en-US" sz="2400" b="1" dirty="0">
                <a:latin typeface="Calibri" panose="020F0502020204030204" pitchFamily="34" charset="0"/>
                <a:cs typeface="Calibri" panose="020F0502020204030204" pitchFamily="34" charset="0"/>
              </a:rPr>
              <a:t>Office</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 position or office of director, officer, associate, partner, or proprietor in any outside entity in which greater than 5% ownership is held or for which more than $5,000 compensation is received.</a:t>
            </a:r>
          </a:p>
          <a:p>
            <a:r>
              <a:rPr lang="en-US" sz="2400" b="1" dirty="0">
                <a:latin typeface="Calibri" panose="020F0502020204030204" pitchFamily="34" charset="0"/>
                <a:cs typeface="Calibri" panose="020F0502020204030204" pitchFamily="34" charset="0"/>
              </a:rPr>
              <a:t>Financial Interests Received From any Foreign Entity</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Receipt of salary, anything of value, or economic benefit, including sponsored travel, conferred within the past 12 months, or will occur in the next 12 months, received or to be received from any foreign entity, including governments and universities, in return for services rendered or to be rendered. This includes fees received from private consulting or other international business activities, from any one entity or any government.</a:t>
            </a:r>
          </a:p>
          <a:p>
            <a:r>
              <a:rPr lang="en-US" sz="2400" b="1" dirty="0">
                <a:latin typeface="Calibri" panose="020F0502020204030204" pitchFamily="34" charset="0"/>
                <a:cs typeface="Calibri" panose="020F0502020204030204" pitchFamily="34" charset="0"/>
              </a:rPr>
              <a:t>Conflict of Time Commitment</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As discussed on the introductory page, as an employee you must disclose </a:t>
            </a:r>
            <a:r>
              <a:rPr lang="en-US" sz="2000" u="sng" dirty="0">
                <a:latin typeface="Calibri" panose="020F0502020204030204" pitchFamily="34" charset="0"/>
                <a:cs typeface="Calibri" panose="020F0502020204030204" pitchFamily="34" charset="0"/>
              </a:rPr>
              <a:t>actual and potential conflicts of time</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Have you engaged in any activity (not previously disclosed) or do you expect to engage in any activity in the future that could impact or appear to impact your primary professional responsibility to K-State, your primary commitment of time and intellectual effort to K-State, and/or your presence on campus commensurate with your appointment? Some examples may include consulting, outside employment, public service, pro bono work, or serving as an officer of an external entity, even without compensation.</a:t>
            </a:r>
          </a:p>
        </p:txBody>
      </p:sp>
    </p:spTree>
    <p:extLst>
      <p:ext uri="{BB962C8B-B14F-4D97-AF65-F5344CB8AC3E}">
        <p14:creationId xmlns:p14="http://schemas.microsoft.com/office/powerpoint/2010/main" val="290487351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p:txBody>
          <a:bodyPr/>
          <a:lstStyle/>
          <a:p>
            <a:r>
              <a:rPr lang="en-US" dirty="0">
                <a:latin typeface="Freestyle Script" panose="030804020302050B0404" pitchFamily="66" charset="0"/>
              </a:rPr>
              <a:t>K-State Policies and Procedures Manual</a:t>
            </a:r>
          </a:p>
        </p:txBody>
      </p:sp>
      <p:sp>
        <p:nvSpPr>
          <p:cNvPr id="2" name="Rectangle 1">
            <a:extLst>
              <a:ext uri="{FF2B5EF4-FFF2-40B4-BE49-F238E27FC236}">
                <a16:creationId xmlns:a16="http://schemas.microsoft.com/office/drawing/2014/main" id="{C3F4853E-8BD1-47A3-BB35-D595F9368BDC}"/>
              </a:ext>
            </a:extLst>
          </p:cNvPr>
          <p:cNvSpPr/>
          <p:nvPr/>
        </p:nvSpPr>
        <p:spPr>
          <a:xfrm>
            <a:off x="379476" y="1157518"/>
            <a:ext cx="11430000" cy="5570756"/>
          </a:xfrm>
          <a:prstGeom prst="rect">
            <a:avLst/>
          </a:prstGeom>
        </p:spPr>
        <p:txBody>
          <a:bodyPr>
            <a:spAutoFit/>
          </a:bodyPr>
          <a:lstStyle/>
          <a:p>
            <a:pPr algn="ctr"/>
            <a:r>
              <a:rPr lang="en-US" dirty="0">
                <a:latin typeface="Verdana" panose="020B0604030504040204" pitchFamily="34" charset="0"/>
                <a:ea typeface="Verdana" panose="020B0604030504040204" pitchFamily="34" charset="0"/>
              </a:rPr>
              <a:t>Consensual Romantic Relationships Involving Students</a:t>
            </a:r>
          </a:p>
          <a:p>
            <a:pPr algn="ctr"/>
            <a:r>
              <a:rPr lang="en-US" sz="2000" dirty="0">
                <a:latin typeface="Verdana" panose="020B0604030504040204" pitchFamily="34" charset="0"/>
                <a:ea typeface="Verdana" panose="020B0604030504040204" pitchFamily="34" charset="0"/>
              </a:rPr>
              <a:t>Chapter 4094</a:t>
            </a:r>
          </a:p>
          <a:p>
            <a:r>
              <a:rPr lang="en-US" sz="1800" dirty="0">
                <a:latin typeface="Calibri" panose="020F0502020204030204" pitchFamily="34" charset="0"/>
                <a:cs typeface="Calibri" panose="020F0502020204030204" pitchFamily="34" charset="0"/>
              </a:rPr>
              <a:t>To protect the integrity of the University academic environment, consensual romantic relationships between employees and students are prohibited when the employee has direct evaluative or supervisory authority over the student. In such instance when a relationship arises contrary to this policy, the employee shall immediately disclose the relationship to the employee's supervisor or department/unit head. The employee shall cooperate with the supervisor, in conjunction with department/unit head as necessary, to sever the evaluative or supervisory relationship and eliminate the existing or potential conflict of interest. A violation of this policy may lead to disciplinary action as appropriate, up to and including termination of employment.</a:t>
            </a:r>
          </a:p>
          <a:p>
            <a:r>
              <a:rPr lang="en-US" sz="1800" dirty="0">
                <a:latin typeface="Calibri" panose="020F0502020204030204" pitchFamily="34" charset="0"/>
                <a:cs typeface="Calibri" panose="020F0502020204030204" pitchFamily="34" charset="0"/>
              </a:rPr>
              <a:t>Individuals who believe in good faith that this policy has been violated should report the violation to the employee's supervisor or other appropriate University official.</a:t>
            </a:r>
          </a:p>
          <a:p>
            <a:pPr algn="ctr"/>
            <a:r>
              <a:rPr lang="en-US" dirty="0">
                <a:latin typeface="Verdana" panose="020B0604030504040204" pitchFamily="34" charset="0"/>
                <a:ea typeface="Verdana" panose="020B0604030504040204" pitchFamily="34" charset="0"/>
              </a:rPr>
              <a:t>Nepotism and Employee Relationships</a:t>
            </a:r>
          </a:p>
          <a:p>
            <a:pPr algn="ctr"/>
            <a:r>
              <a:rPr lang="en-US" sz="2000" dirty="0">
                <a:latin typeface="Verdana" panose="020B0604030504040204" pitchFamily="34" charset="0"/>
                <a:ea typeface="Verdana" panose="020B0604030504040204" pitchFamily="34" charset="0"/>
              </a:rPr>
              <a:t>Chapter 4095</a:t>
            </a:r>
          </a:p>
          <a:p>
            <a:r>
              <a:rPr lang="en-US" sz="1800" dirty="0">
                <a:latin typeface="Calibri" panose="020F0502020204030204" pitchFamily="34" charset="0"/>
                <a:cs typeface="Calibri" panose="020F0502020204030204" pitchFamily="34" charset="0"/>
              </a:rPr>
              <a:t>If a person is in a position which requires an evaluation or a personnel decision such as those concerning appointment, retention, promotion, discipline, transfer, tenure or salary of a family member, someone with whom such person is in a consensual romantic relationship, or a member of such person's household, such condition shall be deemed a conflict of interest and that person shall not participate in such a decision, and that person shall not participate in any group or body which is considering any such decision.</a:t>
            </a:r>
          </a:p>
        </p:txBody>
      </p:sp>
    </p:spTree>
    <p:extLst>
      <p:ext uri="{BB962C8B-B14F-4D97-AF65-F5344CB8AC3E}">
        <p14:creationId xmlns:p14="http://schemas.microsoft.com/office/powerpoint/2010/main" val="1450457081"/>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p:txBody>
          <a:bodyPr/>
          <a:lstStyle/>
          <a:p>
            <a:r>
              <a:rPr lang="en-US" dirty="0"/>
              <a:t>Age-Old Conflicts (&amp; Impacts)</a:t>
            </a:r>
          </a:p>
        </p:txBody>
      </p:sp>
      <p:pic>
        <p:nvPicPr>
          <p:cNvPr id="5" name="Picture 4" descr="Scientist using microscope representing a student, Bobby Bill.">
            <a:extLst>
              <a:ext uri="{FF2B5EF4-FFF2-40B4-BE49-F238E27FC236}">
                <a16:creationId xmlns:a16="http://schemas.microsoft.com/office/drawing/2014/main" id="{CB139FF8-6EF9-41DA-A8A8-C8223E326D15}"/>
              </a:ext>
            </a:extLst>
          </p:cNvPr>
          <p:cNvPicPr>
            <a:picLocks noChangeAspect="1"/>
          </p:cNvPicPr>
          <p:nvPr/>
        </p:nvPicPr>
        <p:blipFill rotWithShape="1">
          <a:blip r:embed="rId3"/>
          <a:srcRect l="37650" t="14959" r="13313" b="20617"/>
          <a:stretch/>
        </p:blipFill>
        <p:spPr>
          <a:xfrm>
            <a:off x="466726" y="1209479"/>
            <a:ext cx="2393258" cy="2085975"/>
          </a:xfrm>
          <a:prstGeom prst="rect">
            <a:avLst/>
          </a:prstGeom>
        </p:spPr>
      </p:pic>
      <p:pic>
        <p:nvPicPr>
          <p:cNvPr id="1028" name="Picture 4" descr="Drawing of an aged drosophila&#10;https://media.springernature.com/relative-r300-703_m1050/springer-static/image/art%3A10.1038%2Fnrg.2016.129/MediaObjects/41576_2016_Article_BFnrg2016129_Figa_HTML.jpg">
            <a:extLst>
              <a:ext uri="{FF2B5EF4-FFF2-40B4-BE49-F238E27FC236}">
                <a16:creationId xmlns:a16="http://schemas.microsoft.com/office/drawing/2014/main" id="{EDE4D983-3C51-4768-ACE9-DADF66A2F1C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483" b="93103" l="7000" r="90000">
                        <a14:foregroundMark x1="25667" y1="88218" x2="25667" y2="88218"/>
                        <a14:foregroundMark x1="17667" y1="90230" x2="17667" y2="90230"/>
                        <a14:foregroundMark x1="9000" y1="88793" x2="9000" y2="88793"/>
                        <a14:foregroundMark x1="7333" y1="89368" x2="7333" y2="89368"/>
                        <a14:foregroundMark x1="8000" y1="88793" x2="8000" y2="88793"/>
                        <a14:foregroundMark x1="17000" y1="90517" x2="17000" y2="90517"/>
                        <a14:foregroundMark x1="11000" y1="90805" x2="11000" y2="90805"/>
                        <a14:foregroundMark x1="10333" y1="90805" x2="10333" y2="90805"/>
                        <a14:foregroundMark x1="9000" y1="90805" x2="9000" y2="90805"/>
                        <a14:foregroundMark x1="8333" y1="90805" x2="8333" y2="90805"/>
                        <a14:foregroundMark x1="7667" y1="90517" x2="7667" y2="90517"/>
                        <a14:foregroundMark x1="7333" y1="90230" x2="7333" y2="90230"/>
                        <a14:foregroundMark x1="7667" y1="89080" x2="7667" y2="89080"/>
                        <a14:foregroundMark x1="12333" y1="90517" x2="12333" y2="90517"/>
                        <a14:foregroundMark x1="14000" y1="90805" x2="14000" y2="90805"/>
                        <a14:foregroundMark x1="13667" y1="90805" x2="13667" y2="90805"/>
                        <a14:foregroundMark x1="13333" y1="90805" x2="13333" y2="90805"/>
                        <a14:foregroundMark x1="17000" y1="90805" x2="17000" y2="90805"/>
                        <a14:foregroundMark x1="18000" y1="90230" x2="18000" y2="90230"/>
                        <a14:foregroundMark x1="18000" y1="89655" x2="18000" y2="89655"/>
                        <a14:foregroundMark x1="17000" y1="89080" x2="17000" y2="89080"/>
                        <a14:foregroundMark x1="14667" y1="88218" x2="14667" y2="88218"/>
                        <a14:foregroundMark x1="15667" y1="90805" x2="15667" y2="90805"/>
                        <a14:foregroundMark x1="37333" y1="87069" x2="37333" y2="87069"/>
                        <a14:foregroundMark x1="33667" y1="86782" x2="33667" y2="86782"/>
                        <a14:foregroundMark x1="33000" y1="87931" x2="33000" y2="87931"/>
                        <a14:foregroundMark x1="35333" y1="89368" x2="35333" y2="89368"/>
                        <a14:foregroundMark x1="34667" y1="88506" x2="34667" y2="88506"/>
                        <a14:foregroundMark x1="34000" y1="88218" x2="34000" y2="88218"/>
                        <a14:foregroundMark x1="33333" y1="88218" x2="33333" y2="88218"/>
                        <a14:foregroundMark x1="41667" y1="92241" x2="41667" y2="92241"/>
                        <a14:foregroundMark x1="42667" y1="92529" x2="42667" y2="92529"/>
                        <a14:foregroundMark x1="44000" y1="92529" x2="44000" y2="92529"/>
                        <a14:foregroundMark x1="44333" y1="91954" x2="44333" y2="91954"/>
                        <a14:foregroundMark x1="45000" y1="91954" x2="45000" y2="91954"/>
                        <a14:foregroundMark x1="45667" y1="90805" x2="45667" y2="90805"/>
                        <a14:foregroundMark x1="18667" y1="87069" x2="18667" y2="87069"/>
                        <a14:foregroundMark x1="36667" y1="90230" x2="36667" y2="90230"/>
                        <a14:foregroundMark x1="36333" y1="89943" x2="36333" y2="89943"/>
                        <a14:foregroundMark x1="36667" y1="89655" x2="36667" y2="89655"/>
                        <a14:foregroundMark x1="37000" y1="90805" x2="37000" y2="90805"/>
                        <a14:foregroundMark x1="37667" y1="91379" x2="37667" y2="91379"/>
                        <a14:foregroundMark x1="38333" y1="91667" x2="38333" y2="91667"/>
                        <a14:foregroundMark x1="39333" y1="91954" x2="39333" y2="91954"/>
                        <a14:foregroundMark x1="40333" y1="92241" x2="40333" y2="92241"/>
                        <a14:foregroundMark x1="41000" y1="92529" x2="41000" y2="92529"/>
                        <a14:foregroundMark x1="28333" y1="85345" x2="28333" y2="85345"/>
                        <a14:foregroundMark x1="32667" y1="78161" x2="32667" y2="78161"/>
                        <a14:foregroundMark x1="38529" y1="67241" x2="40333" y2="63793"/>
                        <a14:foregroundMark x1="37859" y1="68522" x2="38529" y2="67241"/>
                        <a14:foregroundMark x1="33457" y1="76937" x2="34702" y2="74557"/>
                        <a14:foregroundMark x1="32667" y1="78448" x2="32614" y2="78549"/>
                        <a14:foregroundMark x1="29000" y1="85345" x2="29000" y2="85345"/>
                        <a14:foregroundMark x1="29000" y1="84483" x2="29000" y2="84483"/>
                        <a14:foregroundMark x1="29333" y1="83333" x2="29333" y2="83333"/>
                        <a14:foregroundMark x1="29333" y1="82471" x2="29333" y2="82471"/>
                        <a14:foregroundMark x1="29000" y1="83621" x2="29000" y2="83621"/>
                        <a14:foregroundMark x1="30000" y1="81897" x2="30000" y2="81897"/>
                        <a14:foregroundMark x1="31000" y1="81322" x2="31000" y2="81322"/>
                        <a14:foregroundMark x1="31667" y1="80747" x2="31667" y2="80747"/>
                        <a14:foregroundMark x1="32000" y1="79598" x2="32000" y2="79598"/>
                        <a14:foregroundMark x1="32667" y1="77586" x2="32667" y2="77586"/>
                        <a14:foregroundMark x1="33667" y1="73851" x2="33667" y2="73851"/>
                        <a14:foregroundMark x1="34333" y1="72989" x2="34333" y2="72989"/>
                        <a14:foregroundMark x1="34667" y1="72414" x2="34667" y2="72414"/>
                        <a14:foregroundMark x1="35333" y1="71552" x2="35333" y2="71552"/>
                        <a14:foregroundMark x1="35667" y1="70977" x2="35667" y2="70977"/>
                        <a14:foregroundMark x1="36667" y1="70402" x2="36667" y2="70402"/>
                        <a14:foregroundMark x1="37000" y1="69540" x2="37000" y2="69540"/>
                        <a14:foregroundMark x1="36333" y1="70690" x2="36333" y2="70690"/>
                        <a14:foregroundMark x1="34333" y1="86782" x2="34333" y2="86782"/>
                        <a14:foregroundMark x1="35000" y1="86782" x2="35000" y2="86782"/>
                        <a14:foregroundMark x1="33333" y1="86782" x2="33333" y2="86782"/>
                        <a14:foregroundMark x1="34000" y1="86782" x2="34000" y2="86782"/>
                        <a14:foregroundMark x1="56000" y1="88218" x2="56000" y2="88218"/>
                        <a14:foregroundMark x1="57000" y1="89368" x2="57000" y2="89368"/>
                        <a14:foregroundMark x1="55333" y1="87069" x2="55333" y2="87069"/>
                        <a14:foregroundMark x1="55667" y1="86207" x2="55667" y2="86207"/>
                        <a14:foregroundMark x1="56667" y1="82759" x2="56667" y2="82759"/>
                        <a14:foregroundMark x1="57000" y1="81897" x2="57000" y2="81897"/>
                        <a14:foregroundMark x1="57667" y1="80172" x2="57667" y2="80172"/>
                        <a14:foregroundMark x1="58000" y1="79023" x2="58000" y2="79023"/>
                        <a14:foregroundMark x1="58333" y1="77586" x2="58333" y2="77586"/>
                        <a14:foregroundMark x1="58667" y1="76437" x2="58667" y2="76437"/>
                        <a14:foregroundMark x1="59000" y1="75287" x2="59000" y2="75287"/>
                        <a14:foregroundMark x1="59000" y1="75575" x2="59000" y2="75575"/>
                        <a14:foregroundMark x1="58333" y1="77586" x2="58333" y2="77586"/>
                        <a14:foregroundMark x1="58333" y1="77874" x2="58333" y2="77874"/>
                        <a14:foregroundMark x1="58667" y1="77299" x2="58667" y2="77299"/>
                        <a14:foregroundMark x1="57333" y1="80172" x2="57333" y2="80172"/>
                        <a14:foregroundMark x1="57333" y1="81034" x2="57333" y2="81034"/>
                        <a14:foregroundMark x1="56000" y1="85920" x2="56000" y2="85920"/>
                        <a14:foregroundMark x1="56000" y1="85345" x2="56000" y2="85345"/>
                        <a14:foregroundMark x1="56000" y1="86207" x2="56000" y2="86207"/>
                        <a14:foregroundMark x1="55667" y1="86207" x2="55667" y2="86207"/>
                        <a14:foregroundMark x1="55667" y1="85920" x2="55667" y2="85920"/>
                        <a14:foregroundMark x1="55333" y1="87069" x2="55333" y2="87069"/>
                        <a14:foregroundMark x1="41000" y1="85920" x2="41000" y2="85920"/>
                        <a14:foregroundMark x1="41667" y1="84483" x2="41667" y2="84483"/>
                        <a14:foregroundMark x1="42000" y1="83333" x2="42000" y2="83333"/>
                        <a14:foregroundMark x1="42000" y1="81897" x2="42000" y2="81897"/>
                        <a14:foregroundMark x1="42333" y1="80460" x2="42333" y2="80460"/>
                        <a14:foregroundMark x1="42667" y1="79023" x2="42667" y2="79023"/>
                        <a14:foregroundMark x1="42667" y1="77874" x2="42667" y2="77874"/>
                        <a14:foregroundMark x1="41333" y1="87644" x2="43000" y2="72414"/>
                        <a14:foregroundMark x1="41667" y1="83908" x2="41667" y2="83908"/>
                        <a14:foregroundMark x1="41667" y1="82184" x2="41667" y2="82184"/>
                        <a14:foregroundMark x1="42000" y1="82471" x2="42000" y2="82471"/>
                        <a14:foregroundMark x1="42000" y1="79598" x2="42000" y2="79598"/>
                        <a14:foregroundMark x1="42667" y1="78161" x2="42667" y2="77874"/>
                        <a14:foregroundMark x1="42667" y1="76724" x2="42667" y2="76724"/>
                        <a14:foregroundMark x1="43000" y1="75862" x2="43000" y2="75862"/>
                        <a14:foregroundMark x1="43333" y1="74713" x2="43333" y2="74713"/>
                        <a14:foregroundMark x1="50333" y1="93103" x2="50095" y2="92076"/>
                        <a14:foregroundMark x1="52667" y1="89080" x2="52667" y2="89080"/>
                        <a14:foregroundMark x1="44000" y1="87931" x2="44000" y2="87931"/>
                        <a14:foregroundMark x1="51000" y1="89080" x2="51000" y2="89080"/>
                        <a14:foregroundMark x1="49667" y1="89368" x2="49667" y2="89368"/>
                        <a14:foregroundMark x1="49000" y1="89368" x2="49000" y2="89368"/>
                        <a14:foregroundMark x1="48333" y1="90230" x2="48333" y2="90230"/>
                        <a14:foregroundMark x1="50000" y1="90230" x2="50000" y2="90230"/>
                        <a14:foregroundMark x1="55667" y1="91667" x2="55667" y2="91667"/>
                        <a14:foregroundMark x1="59000" y1="92241" x2="59000" y2="92241"/>
                        <a14:foregroundMark x1="52333" y1="91379" x2="52333" y2="91379"/>
                        <a14:foregroundMark x1="44333" y1="85057" x2="44333" y2="85057"/>
                        <a14:foregroundMark x1="47000" y1="85632" x2="47000" y2="85632"/>
                        <a14:foregroundMark x1="45667" y1="85632" x2="45667" y2="85632"/>
                        <a14:foregroundMark x1="45000" y1="85345" x2="45000" y2="85345"/>
                        <a14:foregroundMark x1="45667" y1="86207" x2="45667" y2="86207"/>
                        <a14:foregroundMark x1="47333" y1="86494" x2="47333" y2="86494"/>
                        <a14:foregroundMark x1="49000" y1="86494" x2="49000" y2="86494"/>
                        <a14:foregroundMark x1="47667" y1="86494" x2="47667" y2="86494"/>
                        <a14:foregroundMark x1="49667" y1="86782" x2="49667" y2="86782"/>
                        <a14:foregroundMark x1="47667" y1="86494" x2="47667" y2="86494"/>
                        <a14:foregroundMark x1="46000" y1="86207" x2="46000" y2="86207"/>
                        <a14:foregroundMark x1="47333" y1="86494" x2="47333" y2="86494"/>
                        <a14:foregroundMark x1="50000" y1="86494" x2="50000" y2="86494"/>
                        <a14:foregroundMark x1="51000" y1="86494" x2="51000" y2="86494"/>
                        <a14:foregroundMark x1="51333" y1="86494" x2="51667" y2="86494"/>
                        <a14:foregroundMark x1="52667" y1="85920" x2="52333" y2="85920"/>
                        <a14:foregroundMark x1="47667" y1="86494" x2="47667" y2="86494"/>
                        <a14:foregroundMark x1="46333" y1="85920" x2="47667" y2="86494"/>
                        <a14:foregroundMark x1="48333" y1="86494" x2="48333" y2="86494"/>
                        <a14:foregroundMark x1="47667" y1="86494" x2="47667" y2="86494"/>
                        <a14:foregroundMark x1="48333" y1="86207" x2="48667" y2="86207"/>
                        <a14:foregroundMark x1="47000" y1="86494" x2="45333" y2="85920"/>
                        <a14:foregroundMark x1="62215" y1="90365" x2="66333" y2="89655"/>
                        <a14:foregroundMark x1="59667" y1="90805" x2="60035" y2="90742"/>
                        <a14:foregroundMark x1="64000" y1="88218" x2="64000" y2="88218"/>
                        <a14:foregroundMark x1="62667" y1="87931" x2="62667" y2="87931"/>
                        <a14:foregroundMark x1="61667" y1="87644" x2="61667" y2="87644"/>
                        <a14:foregroundMark x1="62667" y1="86782" x2="62667" y2="86782"/>
                        <a14:foregroundMark x1="61667" y1="86207" x2="61667" y2="86207"/>
                        <a14:foregroundMark x1="62333" y1="85920" x2="62333" y2="85920"/>
                        <a14:foregroundMark x1="59667" y1="86782" x2="59667" y2="86782"/>
                        <a14:foregroundMark x1="58667" y1="86494" x2="58667" y2="86494"/>
                        <a14:foregroundMark x1="58000" y1="86494" x2="58000" y2="86494"/>
                        <a14:foregroundMark x1="68000" y1="90230" x2="68000" y2="90230"/>
                        <a14:foregroundMark x1="69333" y1="90517" x2="69333" y2="90517"/>
                        <a14:foregroundMark x1="71000" y1="90805" x2="71000" y2="90805"/>
                        <a14:foregroundMark x1="70333" y1="90517" x2="70333" y2="90517"/>
                        <a14:foregroundMark x1="71667" y1="90805" x2="71667" y2="90805"/>
                        <a14:foregroundMark x1="72333" y1="90805" x2="72333" y2="90805"/>
                        <a14:foregroundMark x1="73333" y1="90805" x2="73333" y2="90805"/>
                        <a14:foregroundMark x1="74000" y1="90805" x2="74000" y2="90805"/>
                        <a14:foregroundMark x1="75000" y1="91092" x2="75000" y2="91092"/>
                        <a14:foregroundMark x1="76000" y1="90805" x2="76000" y2="90805"/>
                        <a14:foregroundMark x1="76333" y1="90230" x2="76333" y2="90230"/>
                        <a14:foregroundMark x1="75667" y1="89943" x2="75667" y2="89943"/>
                        <a14:foregroundMark x1="74000" y1="89655" x2="74000" y2="89655"/>
                        <a14:foregroundMark x1="84000" y1="90230" x2="84000" y2="90230"/>
                        <a14:foregroundMark x1="85333" y1="90805" x2="85333" y2="90805"/>
                        <a14:foregroundMark x1="87667" y1="92241" x2="87667" y2="92241"/>
                        <a14:foregroundMark x1="86333" y1="92241" x2="86333" y2="92241"/>
                        <a14:foregroundMark x1="88667" y1="92241" x2="88667" y2="92241"/>
                        <a14:foregroundMark x1="89667" y1="91954" x2="89667" y2="91954"/>
                        <a14:foregroundMark x1="87000" y1="92241" x2="87000" y2="92241"/>
                        <a14:foregroundMark x1="34333" y1="86782" x2="34333" y2="86782"/>
                        <a14:foregroundMark x1="34000" y1="86782" x2="34000" y2="86782"/>
                        <a14:foregroundMark x1="34000" y1="87069" x2="34000" y2="87069"/>
                        <a14:foregroundMark x1="34000" y1="86782" x2="34000" y2="86782"/>
                        <a14:foregroundMark x1="16000" y1="52299" x2="16000" y2="52299"/>
                        <a14:foregroundMark x1="14667" y1="52011" x2="14667" y2="52011"/>
                        <a14:foregroundMark x1="14667" y1="51437" x2="14667" y2="51437"/>
                        <a14:foregroundMark x1="14000" y1="50575" x2="14000" y2="50575"/>
                        <a14:foregroundMark x1="13000" y1="48851" x2="13000" y2="48563"/>
                        <a14:foregroundMark x1="12667" y1="46839" x2="12667" y2="46839"/>
                        <a14:foregroundMark x1="20000" y1="39655" x2="24000" y2="32759"/>
                        <a14:foregroundMark x1="69829" y1="33712" x2="69333" y2="28161"/>
                        <a14:foregroundMark x1="71667" y1="41379" x2="71667" y2="41379"/>
                        <a14:foregroundMark x1="73000" y1="41379" x2="73000" y2="41379"/>
                        <a14:foregroundMark x1="77746" y1="25626" x2="77667" y2="24713"/>
                        <a14:foregroundMark x1="77881" y1="27202" x2="77907" y2="27499"/>
                        <a14:foregroundMark x1="78333" y1="32471" x2="78007" y2="28674"/>
                        <a14:foregroundMark x1="75667" y1="14943" x2="80000" y2="18966"/>
                        <a14:foregroundMark x1="81564" y1="25862" x2="82018" y2="26498"/>
                        <a14:foregroundMark x1="80333" y1="24138" x2="81564" y2="25862"/>
                        <a14:foregroundMark x1="70333" y1="37069" x2="71667" y2="39943"/>
                        <a14:foregroundMark x1="66333" y1="41092" x2="74000" y2="43966"/>
                        <a14:backgroundMark x1="8333" y1="89943" x2="16000" y2="89943"/>
                        <a14:backgroundMark x1="17667" y1="88506" x2="18333" y2="88506"/>
                        <a14:backgroundMark x1="34667" y1="87644" x2="36000" y2="87931"/>
                        <a14:backgroundMark x1="40999" y1="89655" x2="42001" y2="89943"/>
                        <a14:backgroundMark x1="40610" y1="89543" x2="40999" y2="89655"/>
                        <a14:backgroundMark x1="37000" y1="88506" x2="39889" y2="89336"/>
                        <a14:backgroundMark x1="34333" y1="79598" x2="34333" y2="79310"/>
                        <a14:backgroundMark x1="34333" y1="80747" x2="34333" y2="79598"/>
                        <a14:backgroundMark x1="34333" y1="81322" x2="34333" y2="80747"/>
                        <a14:backgroundMark x1="34333" y1="81897" x2="34333" y2="81322"/>
                        <a14:backgroundMark x1="34333" y1="82471" x2="34333" y2="81897"/>
                        <a14:backgroundMark x1="34333" y1="83333" x2="34333" y2="82471"/>
                        <a14:backgroundMark x1="34333" y1="83621" x2="34333" y2="83333"/>
                        <a14:backgroundMark x1="34333" y1="84483" x2="34333" y2="83621"/>
                        <a14:backgroundMark x1="34333" y1="85345" x2="34333" y2="84483"/>
                        <a14:backgroundMark x1="34333" y1="86782" x2="34333" y2="85345"/>
                        <a14:backgroundMark x1="34333" y1="87069" x2="34333" y2="86782"/>
                        <a14:backgroundMark x1="34333" y1="93678" x2="34333" y2="87069"/>
                        <a14:backgroundMark x1="31151" y1="85345" x2="31000" y2="85632"/>
                        <a14:backgroundMark x1="31605" y1="84483" x2="31151" y2="85345"/>
                        <a14:backgroundMark x1="32059" y1="83621" x2="31605" y2="84483"/>
                        <a14:backgroundMark x1="32211" y1="83333" x2="32059" y2="83621"/>
                        <a14:backgroundMark x1="32666" y1="82471" x2="32211" y2="83333"/>
                        <a14:backgroundMark x1="32969" y1="81897" x2="32666" y2="82471"/>
                        <a14:backgroundMark x1="33272" y1="81322" x2="32969" y2="81897"/>
                        <a14:backgroundMark x1="33575" y1="80747" x2="33272" y2="81322"/>
                        <a14:backgroundMark x1="34181" y1="79598" x2="33575" y2="80747"/>
                        <a14:backgroundMark x1="34333" y1="79310" x2="34181" y2="79598"/>
                        <a14:backgroundMark x1="37303" y1="73851" x2="37000" y2="75000"/>
                        <a14:backgroundMark x1="37530" y1="72989" x2="37303" y2="73851"/>
                        <a14:backgroundMark x1="37682" y1="72414" x2="37530" y2="72989"/>
                        <a14:backgroundMark x1="37909" y1="71552" x2="37682" y2="72414"/>
                        <a14:backgroundMark x1="38061" y1="70977" x2="37909" y2="71552"/>
                        <a14:backgroundMark x1="38137" y1="70690" x2="38061" y2="70977"/>
                        <a14:backgroundMark x1="38213" y1="70402" x2="38137" y2="70690"/>
                        <a14:backgroundMark x1="38440" y1="69540" x2="38213" y2="70402"/>
                        <a14:backgroundMark x1="38667" y1="68678" x2="38440" y2="69540"/>
                        <a14:backgroundMark x1="33821" y1="77586" x2="35667" y2="74138"/>
                        <a14:backgroundMark x1="33667" y1="77874" x2="33821" y2="77586"/>
                        <a14:backgroundMark x1="39333" y1="67241" x2="39333" y2="67241"/>
                        <a14:backgroundMark x1="44333" y1="93966" x2="50333" y2="91667"/>
                        <a14:backgroundMark x1="51143" y1="87202" x2="53000" y2="87644"/>
                        <a14:backgroundMark x1="49376" y1="86782" x2="50860" y2="87135"/>
                        <a14:backgroundMark x1="48411" y1="86553" x2="49376" y2="86782"/>
                        <a14:backgroundMark x1="47766" y1="86399" x2="48165" y2="86494"/>
                        <a14:backgroundMark x1="44540" y1="85632" x2="45265" y2="85805"/>
                        <a14:backgroundMark x1="43333" y1="85345" x2="44540" y2="85632"/>
                        <a14:backgroundMark x1="58888" y1="87931" x2="58333" y2="87644"/>
                        <a14:backgroundMark x1="59443" y1="88218" x2="58888" y2="87931"/>
                        <a14:backgroundMark x1="61667" y1="89368" x2="59443" y2="88218"/>
                        <a14:backgroundMark x1="79000" y1="27011" x2="79333" y2="28448"/>
                        <a14:backgroundMark x1="79000" y1="30460" x2="79000" y2="29023"/>
                        <a14:backgroundMark x1="79000" y1="28448" x2="78333" y2="26437"/>
                        <a14:backgroundMark x1="78333" y1="25862" x2="78333" y2="25862"/>
                        <a14:backgroundMark x1="78667" y1="28736" x2="78667" y2="28736"/>
                        <a14:backgroundMark x1="16000" y1="53161" x2="16000" y2="53161"/>
                        <a14:backgroundMark x1="14667" y1="52586" x2="14667" y2="52586"/>
                        <a14:backgroundMark x1="14000" y1="51724" x2="14000" y2="51724"/>
                        <a14:backgroundMark x1="12667" y1="48851" x2="12667" y2="48851"/>
                        <a14:backgroundMark x1="13667" y1="51149" x2="13667" y2="51149"/>
                        <a14:backgroundMark x1="16667" y1="52874" x2="16667" y2="52874"/>
                        <a14:backgroundMark x1="16333" y1="52874" x2="16333" y2="52874"/>
                        <a14:backgroundMark x1="16000" y1="52586" x2="16000" y2="52586"/>
                        <a14:backgroundMark x1="65000" y1="36494" x2="67667" y2="38506"/>
                      </a14:backgroundRemoval>
                    </a14:imgEffect>
                  </a14:imgLayer>
                </a14:imgProps>
              </a:ext>
              <a:ext uri="{28A0092B-C50C-407E-A947-70E740481C1C}">
                <a14:useLocalDpi xmlns:a14="http://schemas.microsoft.com/office/drawing/2010/main" val="0"/>
              </a:ext>
            </a:extLst>
          </a:blip>
          <a:srcRect l="5631" t="8136" r="8667" b="5936"/>
          <a:stretch/>
        </p:blipFill>
        <p:spPr bwMode="auto">
          <a:xfrm>
            <a:off x="2897352" y="1209479"/>
            <a:ext cx="887561" cy="10323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to represent a corporate research facility">
            <a:extLst>
              <a:ext uri="{FF2B5EF4-FFF2-40B4-BE49-F238E27FC236}">
                <a16:creationId xmlns:a16="http://schemas.microsoft.com/office/drawing/2014/main" id="{9CB76EAB-5522-449A-9F4C-91565452B21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562"/>
          <a:stretch/>
        </p:blipFill>
        <p:spPr bwMode="auto">
          <a:xfrm>
            <a:off x="9623442" y="1209479"/>
            <a:ext cx="1975380" cy="21940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B4B319-7186-471B-BA1B-5208502CE9F4}"/>
              </a:ext>
            </a:extLst>
          </p:cNvPr>
          <p:cNvSpPr txBox="1"/>
          <p:nvPr/>
        </p:nvSpPr>
        <p:spPr>
          <a:xfrm>
            <a:off x="343982" y="3344920"/>
            <a:ext cx="2081019" cy="584775"/>
          </a:xfrm>
          <a:prstGeom prst="rect">
            <a:avLst/>
          </a:prstGeom>
          <a:noFill/>
        </p:spPr>
        <p:txBody>
          <a:bodyPr wrap="none" rtlCol="0">
            <a:spAutoFit/>
          </a:bodyPr>
          <a:lstStyle/>
          <a:p>
            <a:r>
              <a:rPr lang="en-US" dirty="0">
                <a:latin typeface="Comic Sans MS" panose="030F0702030302020204" pitchFamily="66" charset="0"/>
              </a:rPr>
              <a:t>Bobby Bill</a:t>
            </a:r>
          </a:p>
        </p:txBody>
      </p:sp>
      <p:sp>
        <p:nvSpPr>
          <p:cNvPr id="12" name="TextBox 11">
            <a:extLst>
              <a:ext uri="{FF2B5EF4-FFF2-40B4-BE49-F238E27FC236}">
                <a16:creationId xmlns:a16="http://schemas.microsoft.com/office/drawing/2014/main" id="{F223E71E-F713-4835-AFCE-B49CB4314C2D}"/>
              </a:ext>
            </a:extLst>
          </p:cNvPr>
          <p:cNvSpPr txBox="1"/>
          <p:nvPr/>
        </p:nvSpPr>
        <p:spPr>
          <a:xfrm>
            <a:off x="4919780" y="3844690"/>
            <a:ext cx="2074607" cy="584775"/>
          </a:xfrm>
          <a:prstGeom prst="rect">
            <a:avLst/>
          </a:prstGeom>
          <a:noFill/>
        </p:spPr>
        <p:txBody>
          <a:bodyPr wrap="none" rtlCol="0">
            <a:spAutoFit/>
          </a:bodyPr>
          <a:lstStyle/>
          <a:p>
            <a:r>
              <a:rPr lang="en-US" dirty="0">
                <a:latin typeface="Comic Sans MS" panose="030F0702030302020204" pitchFamily="66" charset="0"/>
              </a:rPr>
              <a:t>Dr Bill, PI</a:t>
            </a:r>
          </a:p>
        </p:txBody>
      </p:sp>
      <p:sp>
        <p:nvSpPr>
          <p:cNvPr id="13" name="TextBox 12">
            <a:extLst>
              <a:ext uri="{FF2B5EF4-FFF2-40B4-BE49-F238E27FC236}">
                <a16:creationId xmlns:a16="http://schemas.microsoft.com/office/drawing/2014/main" id="{A1E9E4C1-E1F9-4DBD-83B7-2D156235492D}"/>
              </a:ext>
            </a:extLst>
          </p:cNvPr>
          <p:cNvSpPr txBox="1"/>
          <p:nvPr/>
        </p:nvSpPr>
        <p:spPr>
          <a:xfrm>
            <a:off x="7497552" y="3913180"/>
            <a:ext cx="2201244" cy="584775"/>
          </a:xfrm>
          <a:prstGeom prst="rect">
            <a:avLst/>
          </a:prstGeom>
          <a:noFill/>
        </p:spPr>
        <p:txBody>
          <a:bodyPr wrap="square" rtlCol="0">
            <a:spAutoFit/>
          </a:bodyPr>
          <a:lstStyle/>
          <a:p>
            <a:r>
              <a:rPr lang="en-US" dirty="0">
                <a:latin typeface="Comic Sans MS" panose="030F0702030302020204" pitchFamily="66" charset="0"/>
              </a:rPr>
              <a:t>Consultant</a:t>
            </a:r>
          </a:p>
        </p:txBody>
      </p:sp>
      <p:pic>
        <p:nvPicPr>
          <p:cNvPr id="1036" name="Picture 12" descr="Oval ORD O&amp;#39;Hare Airport Code Sticker (Jet Fly air hub Pilot)">
            <a:extLst>
              <a:ext uri="{FF2B5EF4-FFF2-40B4-BE49-F238E27FC236}">
                <a16:creationId xmlns:a16="http://schemas.microsoft.com/office/drawing/2014/main" id="{1DCF563A-9B85-4A7B-A7EE-FEF376331E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7083" y="1209479"/>
            <a:ext cx="1215535" cy="8201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hoto to represent a typical advisory board.&#10;Group photo of the TRISH Scientific Advisory Board">
            <a:extLst>
              <a:ext uri="{FF2B5EF4-FFF2-40B4-BE49-F238E27FC236}">
                <a16:creationId xmlns:a16="http://schemas.microsoft.com/office/drawing/2014/main" id="{45F0E82D-68DB-43DF-A050-BCF61D38ED0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963" t="5401" r="9250" b="9444"/>
          <a:stretch/>
        </p:blipFill>
        <p:spPr bwMode="auto">
          <a:xfrm>
            <a:off x="6522434" y="4749952"/>
            <a:ext cx="3350498" cy="21186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97846F7-9B99-4F1B-BBC2-608E5840AA76}"/>
              </a:ext>
            </a:extLst>
          </p:cNvPr>
          <p:cNvSpPr txBox="1"/>
          <p:nvPr/>
        </p:nvSpPr>
        <p:spPr>
          <a:xfrm>
            <a:off x="9810608" y="4660260"/>
            <a:ext cx="2383600" cy="584775"/>
          </a:xfrm>
          <a:prstGeom prst="rect">
            <a:avLst/>
          </a:prstGeom>
          <a:noFill/>
        </p:spPr>
        <p:txBody>
          <a:bodyPr wrap="square" rtlCol="0">
            <a:spAutoFit/>
          </a:bodyPr>
          <a:lstStyle/>
          <a:p>
            <a:pPr algn="ctr"/>
            <a:r>
              <a:rPr lang="en-US" dirty="0">
                <a:latin typeface="Comic Sans MS" panose="030F0702030302020204" pitchFamily="66" charset="0"/>
              </a:rPr>
              <a:t>Sci Adv Bd</a:t>
            </a:r>
          </a:p>
        </p:txBody>
      </p:sp>
      <p:pic>
        <p:nvPicPr>
          <p:cNvPr id="7" name="Picture 6" descr="Image representing a securities certificate">
            <a:extLst>
              <a:ext uri="{FF2B5EF4-FFF2-40B4-BE49-F238E27FC236}">
                <a16:creationId xmlns:a16="http://schemas.microsoft.com/office/drawing/2014/main" id="{BA880B37-75E5-4E23-857C-8B01BACB5034}"/>
              </a:ext>
            </a:extLst>
          </p:cNvPr>
          <p:cNvPicPr>
            <a:picLocks noChangeAspect="1"/>
          </p:cNvPicPr>
          <p:nvPr/>
        </p:nvPicPr>
        <p:blipFill>
          <a:blip r:embed="rId9"/>
          <a:stretch>
            <a:fillRect/>
          </a:stretch>
        </p:blipFill>
        <p:spPr>
          <a:xfrm>
            <a:off x="10371245" y="5624610"/>
            <a:ext cx="1820756" cy="1244032"/>
          </a:xfrm>
          <a:prstGeom prst="rect">
            <a:avLst/>
          </a:prstGeom>
        </p:spPr>
      </p:pic>
      <p:pic>
        <p:nvPicPr>
          <p:cNvPr id="1046" name="Picture 22" descr="Image to represent money as a gift">
            <a:extLst>
              <a:ext uri="{FF2B5EF4-FFF2-40B4-BE49-F238E27FC236}">
                <a16:creationId xmlns:a16="http://schemas.microsoft.com/office/drawing/2014/main" id="{F1284F51-B0C9-4747-B243-F13823CC86E5}"/>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081" t="23386" r="17126" b="23484"/>
          <a:stretch/>
        </p:blipFill>
        <p:spPr bwMode="auto">
          <a:xfrm>
            <a:off x="4562433" y="4721195"/>
            <a:ext cx="1901149" cy="8906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of a university campus: Kansas University to close Oliver Hall">
            <a:extLst>
              <a:ext uri="{FF2B5EF4-FFF2-40B4-BE49-F238E27FC236}">
                <a16:creationId xmlns:a16="http://schemas.microsoft.com/office/drawing/2014/main" id="{C4CA4973-53F3-46EF-89AE-4332DCAEC43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083" t="35119" r="27163"/>
          <a:stretch/>
        </p:blipFill>
        <p:spPr bwMode="auto">
          <a:xfrm>
            <a:off x="3885490" y="1209479"/>
            <a:ext cx="2455320" cy="1638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wing to represent an application for funding with the R-01 mechanism">
            <a:extLst>
              <a:ext uri="{FF2B5EF4-FFF2-40B4-BE49-F238E27FC236}">
                <a16:creationId xmlns:a16="http://schemas.microsoft.com/office/drawing/2014/main" id="{5E33E8EB-A4EF-452B-8B98-C6CB314E4824}"/>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873" b="97452" l="10000" r="90000">
                        <a14:foregroundMark x1="27000" y1="85510" x2="26667" y2="93631"/>
                        <a14:foregroundMark x1="26667" y1="93631" x2="30833" y2="96975"/>
                        <a14:foregroundMark x1="30833" y1="96975" x2="35500" y2="96815"/>
                        <a14:foregroundMark x1="35500" y1="96815" x2="40167" y2="97452"/>
                        <a14:foregroundMark x1="40167" y1="97452" x2="42583" y2="89490"/>
                        <a14:foregroundMark x1="42583" y1="89490" x2="42167" y2="83280"/>
                      </a14:backgroundRemoval>
                    </a14:imgEffect>
                  </a14:imgLayer>
                </a14:imgProps>
              </a:ext>
              <a:ext uri="{28A0092B-C50C-407E-A947-70E740481C1C}">
                <a14:useLocalDpi xmlns:a14="http://schemas.microsoft.com/office/drawing/2010/main" val="0"/>
              </a:ext>
            </a:extLst>
          </a:blip>
          <a:srcRect l="22689" t="23424" r="45862"/>
          <a:stretch/>
        </p:blipFill>
        <p:spPr bwMode="auto">
          <a:xfrm>
            <a:off x="3355632" y="2417379"/>
            <a:ext cx="1215535" cy="1548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presenting a typical laboratory research group.">
            <a:extLst>
              <a:ext uri="{FF2B5EF4-FFF2-40B4-BE49-F238E27FC236}">
                <a16:creationId xmlns:a16="http://schemas.microsoft.com/office/drawing/2014/main" id="{1D6AB6AC-3322-4B53-8BF8-D704A5957D05}"/>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2639" t="7529" r="6954" b="14062"/>
          <a:stretch/>
        </p:blipFill>
        <p:spPr bwMode="auto">
          <a:xfrm>
            <a:off x="5028100" y="2000309"/>
            <a:ext cx="2760510" cy="19239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5523A31-34BC-427D-A60F-AA84AF99D295}"/>
              </a:ext>
            </a:extLst>
          </p:cNvPr>
          <p:cNvSpPr txBox="1"/>
          <p:nvPr/>
        </p:nvSpPr>
        <p:spPr>
          <a:xfrm>
            <a:off x="4927947" y="5516908"/>
            <a:ext cx="1423768" cy="584775"/>
          </a:xfrm>
          <a:prstGeom prst="rect">
            <a:avLst/>
          </a:prstGeom>
          <a:noFill/>
        </p:spPr>
        <p:txBody>
          <a:bodyPr wrap="square" rtlCol="0">
            <a:spAutoFit/>
          </a:bodyPr>
          <a:lstStyle/>
          <a:p>
            <a:r>
              <a:rPr lang="en-US" dirty="0">
                <a:latin typeface="Comic Sans MS" panose="030F0702030302020204" pitchFamily="66" charset="0"/>
              </a:rPr>
              <a:t>$180K</a:t>
            </a:r>
          </a:p>
        </p:txBody>
      </p:sp>
      <p:pic>
        <p:nvPicPr>
          <p:cNvPr id="25" name="Picture 2" descr="Image to represent a student or post-doc">
            <a:extLst>
              <a:ext uri="{FF2B5EF4-FFF2-40B4-BE49-F238E27FC236}">
                <a16:creationId xmlns:a16="http://schemas.microsoft.com/office/drawing/2014/main" id="{B195D026-07E8-4A60-B0C1-BCB6B4D1822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3479" t="7529" r="60475" b="68640"/>
          <a:stretch/>
        </p:blipFill>
        <p:spPr bwMode="auto">
          <a:xfrm>
            <a:off x="3885508" y="5611845"/>
            <a:ext cx="1019157" cy="108183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presenting a patent that has been awarded.&#10;https://upload.wikimedia.org/wikipedia/commons/thumb/7/71/US_Patent_cover.jpg/220px-US_Patent_cover.jpg">
            <a:extLst>
              <a:ext uri="{FF2B5EF4-FFF2-40B4-BE49-F238E27FC236}">
                <a16:creationId xmlns:a16="http://schemas.microsoft.com/office/drawing/2014/main" id="{7C04018C-E4E4-4A7C-AE5B-68DA8B5544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8426" y="3939249"/>
            <a:ext cx="1153496" cy="170927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to represent scientific writing and publication.">
            <a:extLst>
              <a:ext uri="{FF2B5EF4-FFF2-40B4-BE49-F238E27FC236}">
                <a16:creationId xmlns:a16="http://schemas.microsoft.com/office/drawing/2014/main" id="{C352E357-2ED0-45D8-B349-3C1218BAC0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357939" y="5354277"/>
            <a:ext cx="2452219" cy="147133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68D0CD3-F110-4EF1-8A4C-ABA2907EDFD2}"/>
              </a:ext>
            </a:extLst>
          </p:cNvPr>
          <p:cNvSpPr/>
          <p:nvPr/>
        </p:nvSpPr>
        <p:spPr>
          <a:xfrm>
            <a:off x="-22547" y="6611778"/>
            <a:ext cx="6224531" cy="246221"/>
          </a:xfrm>
          <a:prstGeom prst="rect">
            <a:avLst/>
          </a:prstGeom>
        </p:spPr>
        <p:txBody>
          <a:bodyPr wrap="square">
            <a:spAutoFit/>
          </a:bodyPr>
          <a:lstStyle/>
          <a:p>
            <a:r>
              <a:rPr lang="en-US" sz="1000" dirty="0">
                <a:solidFill>
                  <a:schemeClr val="accent1">
                    <a:lumMod val="20000"/>
                    <a:lumOff val="80000"/>
                  </a:schemeClr>
                </a:solidFill>
                <a:latin typeface="Comic Sans MS" panose="030F0702030302020204" pitchFamily="66" charset="0"/>
              </a:rPr>
              <a:t>Image sources available on request</a:t>
            </a:r>
          </a:p>
        </p:txBody>
      </p:sp>
      <p:pic>
        <p:nvPicPr>
          <p:cNvPr id="30" name="Picture 4" descr="Drawing of an aged drosophila&#10;https://media.springernature.com/relative-r300-703_m1050/springer-static/image/art%3A10.1038%2Fnrg.2016.129/MediaObjects/41576_2016_Article_BFnrg2016129_Figa_HTML.jpg">
            <a:extLst>
              <a:ext uri="{FF2B5EF4-FFF2-40B4-BE49-F238E27FC236}">
                <a16:creationId xmlns:a16="http://schemas.microsoft.com/office/drawing/2014/main" id="{5D5329EC-6FD0-4122-987F-24A71BD76F70}"/>
              </a:ext>
            </a:extLst>
          </p:cNvPr>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9483" b="93103" l="7000" r="90000">
                        <a14:foregroundMark x1="25667" y1="88218" x2="25667" y2="88218"/>
                        <a14:foregroundMark x1="17667" y1="90230" x2="17667" y2="90230"/>
                        <a14:foregroundMark x1="9000" y1="88793" x2="9000" y2="88793"/>
                        <a14:foregroundMark x1="7333" y1="89368" x2="7333" y2="89368"/>
                        <a14:foregroundMark x1="8000" y1="88793" x2="8000" y2="88793"/>
                        <a14:foregroundMark x1="17000" y1="90517" x2="17000" y2="90517"/>
                        <a14:foregroundMark x1="11000" y1="90805" x2="11000" y2="90805"/>
                        <a14:foregroundMark x1="10333" y1="90805" x2="10333" y2="90805"/>
                        <a14:foregroundMark x1="9000" y1="90805" x2="9000" y2="90805"/>
                        <a14:foregroundMark x1="8333" y1="90805" x2="8333" y2="90805"/>
                        <a14:foregroundMark x1="7667" y1="90517" x2="7667" y2="90517"/>
                        <a14:foregroundMark x1="7333" y1="90230" x2="7333" y2="90230"/>
                        <a14:foregroundMark x1="7667" y1="89080" x2="7667" y2="89080"/>
                        <a14:foregroundMark x1="12333" y1="90517" x2="12333" y2="90517"/>
                        <a14:foregroundMark x1="14000" y1="90805" x2="14000" y2="90805"/>
                        <a14:foregroundMark x1="13667" y1="90805" x2="13667" y2="90805"/>
                        <a14:foregroundMark x1="13333" y1="90805" x2="13333" y2="90805"/>
                        <a14:foregroundMark x1="17000" y1="90805" x2="17000" y2="90805"/>
                        <a14:foregroundMark x1="18000" y1="90230" x2="18000" y2="90230"/>
                        <a14:foregroundMark x1="18000" y1="89655" x2="18000" y2="89655"/>
                        <a14:foregroundMark x1="17000" y1="89080" x2="17000" y2="89080"/>
                        <a14:foregroundMark x1="14667" y1="88218" x2="14667" y2="88218"/>
                        <a14:foregroundMark x1="15667" y1="90805" x2="15667" y2="90805"/>
                        <a14:foregroundMark x1="37333" y1="87069" x2="37333" y2="87069"/>
                        <a14:foregroundMark x1="33667" y1="86782" x2="33667" y2="86782"/>
                        <a14:foregroundMark x1="33000" y1="87931" x2="33000" y2="87931"/>
                        <a14:foregroundMark x1="35333" y1="89368" x2="35333" y2="89368"/>
                        <a14:foregroundMark x1="34667" y1="88506" x2="34667" y2="88506"/>
                        <a14:foregroundMark x1="34000" y1="88218" x2="34000" y2="88218"/>
                        <a14:foregroundMark x1="33333" y1="88218" x2="33333" y2="88218"/>
                        <a14:foregroundMark x1="41667" y1="92241" x2="41667" y2="92241"/>
                        <a14:foregroundMark x1="42667" y1="92529" x2="42667" y2="92529"/>
                        <a14:foregroundMark x1="44000" y1="92529" x2="44000" y2="92529"/>
                        <a14:foregroundMark x1="44333" y1="91954" x2="44333" y2="91954"/>
                        <a14:foregroundMark x1="45000" y1="91954" x2="45000" y2="91954"/>
                        <a14:foregroundMark x1="45667" y1="90805" x2="45667" y2="90805"/>
                        <a14:foregroundMark x1="18667" y1="87069" x2="18667" y2="87069"/>
                        <a14:foregroundMark x1="36667" y1="90230" x2="36667" y2="90230"/>
                        <a14:foregroundMark x1="36333" y1="89943" x2="36333" y2="89943"/>
                        <a14:foregroundMark x1="36667" y1="89655" x2="36667" y2="89655"/>
                        <a14:foregroundMark x1="37000" y1="90805" x2="37000" y2="90805"/>
                        <a14:foregroundMark x1="37667" y1="91379" x2="37667" y2="91379"/>
                        <a14:foregroundMark x1="38333" y1="91667" x2="38333" y2="91667"/>
                        <a14:foregroundMark x1="39333" y1="91954" x2="39333" y2="91954"/>
                        <a14:foregroundMark x1="40333" y1="92241" x2="40333" y2="92241"/>
                        <a14:foregroundMark x1="41000" y1="92529" x2="41000" y2="92529"/>
                        <a14:foregroundMark x1="28333" y1="85345" x2="28333" y2="85345"/>
                        <a14:foregroundMark x1="32667" y1="78161" x2="32667" y2="78161"/>
                        <a14:foregroundMark x1="38529" y1="67241" x2="40333" y2="63793"/>
                        <a14:foregroundMark x1="37859" y1="68522" x2="38529" y2="67241"/>
                        <a14:foregroundMark x1="33457" y1="76937" x2="34702" y2="74557"/>
                        <a14:foregroundMark x1="32667" y1="78448" x2="32614" y2="78549"/>
                        <a14:foregroundMark x1="29000" y1="85345" x2="29000" y2="85345"/>
                        <a14:foregroundMark x1="29000" y1="84483" x2="29000" y2="84483"/>
                        <a14:foregroundMark x1="29333" y1="83333" x2="29333" y2="83333"/>
                        <a14:foregroundMark x1="29333" y1="82471" x2="29333" y2="82471"/>
                        <a14:foregroundMark x1="29000" y1="83621" x2="29000" y2="83621"/>
                        <a14:foregroundMark x1="30000" y1="81897" x2="30000" y2="81897"/>
                        <a14:foregroundMark x1="31000" y1="81322" x2="31000" y2="81322"/>
                        <a14:foregroundMark x1="31667" y1="80747" x2="31667" y2="80747"/>
                        <a14:foregroundMark x1="32000" y1="79598" x2="32000" y2="79598"/>
                        <a14:foregroundMark x1="32667" y1="77586" x2="32667" y2="77586"/>
                        <a14:foregroundMark x1="33667" y1="73851" x2="33667" y2="73851"/>
                        <a14:foregroundMark x1="34333" y1="72989" x2="34333" y2="72989"/>
                        <a14:foregroundMark x1="34667" y1="72414" x2="34667" y2="72414"/>
                        <a14:foregroundMark x1="35333" y1="71552" x2="35333" y2="71552"/>
                        <a14:foregroundMark x1="35667" y1="70977" x2="35667" y2="70977"/>
                        <a14:foregroundMark x1="36667" y1="70402" x2="36667" y2="70402"/>
                        <a14:foregroundMark x1="37000" y1="69540" x2="37000" y2="69540"/>
                        <a14:foregroundMark x1="36333" y1="70690" x2="36333" y2="70690"/>
                        <a14:foregroundMark x1="34333" y1="86782" x2="34333" y2="86782"/>
                        <a14:foregroundMark x1="35000" y1="86782" x2="35000" y2="86782"/>
                        <a14:foregroundMark x1="33333" y1="86782" x2="33333" y2="86782"/>
                        <a14:foregroundMark x1="34000" y1="86782" x2="34000" y2="86782"/>
                        <a14:foregroundMark x1="56000" y1="88218" x2="56000" y2="88218"/>
                        <a14:foregroundMark x1="57000" y1="89368" x2="57000" y2="89368"/>
                        <a14:foregroundMark x1="55333" y1="87069" x2="55333" y2="87069"/>
                        <a14:foregroundMark x1="55667" y1="86207" x2="55667" y2="86207"/>
                        <a14:foregroundMark x1="56667" y1="82759" x2="56667" y2="82759"/>
                        <a14:foregroundMark x1="57000" y1="81897" x2="57000" y2="81897"/>
                        <a14:foregroundMark x1="57667" y1="80172" x2="57667" y2="80172"/>
                        <a14:foregroundMark x1="58000" y1="79023" x2="58000" y2="79023"/>
                        <a14:foregroundMark x1="58333" y1="77586" x2="58333" y2="77586"/>
                        <a14:foregroundMark x1="58667" y1="76437" x2="58667" y2="76437"/>
                        <a14:foregroundMark x1="59000" y1="75287" x2="59000" y2="75287"/>
                        <a14:foregroundMark x1="59000" y1="75575" x2="59000" y2="75575"/>
                        <a14:foregroundMark x1="58333" y1="77586" x2="58333" y2="77586"/>
                        <a14:foregroundMark x1="58333" y1="77874" x2="58333" y2="77874"/>
                        <a14:foregroundMark x1="58667" y1="77299" x2="58667" y2="77299"/>
                        <a14:foregroundMark x1="57333" y1="80172" x2="57333" y2="80172"/>
                        <a14:foregroundMark x1="57333" y1="81034" x2="57333" y2="81034"/>
                        <a14:foregroundMark x1="56000" y1="85920" x2="56000" y2="85920"/>
                        <a14:foregroundMark x1="56000" y1="85345" x2="56000" y2="85345"/>
                        <a14:foregroundMark x1="56000" y1="86207" x2="56000" y2="86207"/>
                        <a14:foregroundMark x1="55667" y1="86207" x2="55667" y2="86207"/>
                        <a14:foregroundMark x1="55667" y1="85920" x2="55667" y2="85920"/>
                        <a14:foregroundMark x1="55333" y1="87069" x2="55333" y2="87069"/>
                        <a14:foregroundMark x1="41000" y1="85920" x2="41000" y2="85920"/>
                        <a14:foregroundMark x1="41667" y1="84483" x2="41667" y2="84483"/>
                        <a14:foregroundMark x1="42000" y1="83333" x2="42000" y2="83333"/>
                        <a14:foregroundMark x1="42000" y1="81897" x2="42000" y2="81897"/>
                        <a14:foregroundMark x1="42333" y1="80460" x2="42333" y2="80460"/>
                        <a14:foregroundMark x1="42667" y1="79023" x2="42667" y2="79023"/>
                        <a14:foregroundMark x1="42667" y1="77874" x2="42667" y2="77874"/>
                        <a14:foregroundMark x1="41333" y1="87644" x2="43000" y2="72414"/>
                        <a14:foregroundMark x1="41667" y1="83908" x2="41667" y2="83908"/>
                        <a14:foregroundMark x1="41667" y1="82184" x2="41667" y2="82184"/>
                        <a14:foregroundMark x1="42000" y1="82471" x2="42000" y2="82471"/>
                        <a14:foregroundMark x1="42000" y1="79598" x2="42000" y2="79598"/>
                        <a14:foregroundMark x1="42667" y1="78161" x2="42667" y2="77874"/>
                        <a14:foregroundMark x1="42667" y1="76724" x2="42667" y2="76724"/>
                        <a14:foregroundMark x1="43000" y1="75862" x2="43000" y2="75862"/>
                        <a14:foregroundMark x1="43333" y1="74713" x2="43333" y2="74713"/>
                        <a14:foregroundMark x1="50333" y1="93103" x2="50095" y2="92076"/>
                        <a14:foregroundMark x1="52667" y1="89080" x2="52667" y2="89080"/>
                        <a14:foregroundMark x1="44000" y1="87931" x2="44000" y2="87931"/>
                        <a14:foregroundMark x1="51000" y1="89080" x2="51000" y2="89080"/>
                        <a14:foregroundMark x1="49667" y1="89368" x2="49667" y2="89368"/>
                        <a14:foregroundMark x1="49000" y1="89368" x2="49000" y2="89368"/>
                        <a14:foregroundMark x1="48333" y1="90230" x2="48333" y2="90230"/>
                        <a14:foregroundMark x1="50000" y1="90230" x2="50000" y2="90230"/>
                        <a14:foregroundMark x1="55667" y1="91667" x2="55667" y2="91667"/>
                        <a14:foregroundMark x1="59000" y1="92241" x2="59000" y2="92241"/>
                        <a14:foregroundMark x1="52333" y1="91379" x2="52333" y2="91379"/>
                        <a14:foregroundMark x1="44333" y1="85057" x2="44333" y2="85057"/>
                        <a14:foregroundMark x1="47000" y1="85632" x2="47000" y2="85632"/>
                        <a14:foregroundMark x1="45667" y1="85632" x2="45667" y2="85632"/>
                        <a14:foregroundMark x1="45000" y1="85345" x2="45000" y2="85345"/>
                        <a14:foregroundMark x1="45667" y1="86207" x2="45667" y2="86207"/>
                        <a14:foregroundMark x1="47333" y1="86494" x2="47333" y2="86494"/>
                        <a14:foregroundMark x1="49000" y1="86494" x2="49000" y2="86494"/>
                        <a14:foregroundMark x1="47667" y1="86494" x2="47667" y2="86494"/>
                        <a14:foregroundMark x1="49667" y1="86782" x2="49667" y2="86782"/>
                        <a14:foregroundMark x1="47667" y1="86494" x2="47667" y2="86494"/>
                        <a14:foregroundMark x1="46000" y1="86207" x2="46000" y2="86207"/>
                        <a14:foregroundMark x1="47333" y1="86494" x2="47333" y2="86494"/>
                        <a14:foregroundMark x1="50000" y1="86494" x2="50000" y2="86494"/>
                        <a14:foregroundMark x1="51000" y1="86494" x2="51000" y2="86494"/>
                        <a14:foregroundMark x1="51333" y1="86494" x2="51667" y2="86494"/>
                        <a14:foregroundMark x1="52667" y1="85920" x2="52333" y2="85920"/>
                        <a14:foregroundMark x1="47667" y1="86494" x2="47667" y2="86494"/>
                        <a14:foregroundMark x1="46333" y1="85920" x2="47667" y2="86494"/>
                        <a14:foregroundMark x1="48333" y1="86494" x2="48333" y2="86494"/>
                        <a14:foregroundMark x1="47667" y1="86494" x2="47667" y2="86494"/>
                        <a14:foregroundMark x1="48333" y1="86207" x2="48667" y2="86207"/>
                        <a14:foregroundMark x1="47000" y1="86494" x2="45333" y2="85920"/>
                        <a14:foregroundMark x1="62215" y1="90365" x2="66333" y2="89655"/>
                        <a14:foregroundMark x1="59667" y1="90805" x2="60035" y2="90742"/>
                        <a14:foregroundMark x1="64000" y1="88218" x2="64000" y2="88218"/>
                        <a14:foregroundMark x1="62667" y1="87931" x2="62667" y2="87931"/>
                        <a14:foregroundMark x1="61667" y1="87644" x2="61667" y2="87644"/>
                        <a14:foregroundMark x1="62667" y1="86782" x2="62667" y2="86782"/>
                        <a14:foregroundMark x1="61667" y1="86207" x2="61667" y2="86207"/>
                        <a14:foregroundMark x1="62333" y1="85920" x2="62333" y2="85920"/>
                        <a14:foregroundMark x1="59667" y1="86782" x2="59667" y2="86782"/>
                        <a14:foregroundMark x1="58667" y1="86494" x2="58667" y2="86494"/>
                        <a14:foregroundMark x1="58000" y1="86494" x2="58000" y2="86494"/>
                        <a14:foregroundMark x1="68000" y1="90230" x2="68000" y2="90230"/>
                        <a14:foregroundMark x1="69333" y1="90517" x2="69333" y2="90517"/>
                        <a14:foregroundMark x1="71000" y1="90805" x2="71000" y2="90805"/>
                        <a14:foregroundMark x1="70333" y1="90517" x2="70333" y2="90517"/>
                        <a14:foregroundMark x1="71667" y1="90805" x2="71667" y2="90805"/>
                        <a14:foregroundMark x1="72333" y1="90805" x2="72333" y2="90805"/>
                        <a14:foregroundMark x1="73333" y1="90805" x2="73333" y2="90805"/>
                        <a14:foregroundMark x1="74000" y1="90805" x2="74000" y2="90805"/>
                        <a14:foregroundMark x1="75000" y1="91092" x2="75000" y2="91092"/>
                        <a14:foregroundMark x1="76000" y1="90805" x2="76000" y2="90805"/>
                        <a14:foregroundMark x1="76333" y1="90230" x2="76333" y2="90230"/>
                        <a14:foregroundMark x1="75667" y1="89943" x2="75667" y2="89943"/>
                        <a14:foregroundMark x1="74000" y1="89655" x2="74000" y2="89655"/>
                        <a14:foregroundMark x1="84000" y1="90230" x2="84000" y2="90230"/>
                        <a14:foregroundMark x1="85333" y1="90805" x2="85333" y2="90805"/>
                        <a14:foregroundMark x1="87667" y1="92241" x2="87667" y2="92241"/>
                        <a14:foregroundMark x1="86333" y1="92241" x2="86333" y2="92241"/>
                        <a14:foregroundMark x1="88667" y1="92241" x2="88667" y2="92241"/>
                        <a14:foregroundMark x1="89667" y1="91954" x2="89667" y2="91954"/>
                        <a14:foregroundMark x1="87000" y1="92241" x2="87000" y2="92241"/>
                        <a14:foregroundMark x1="34333" y1="86782" x2="34333" y2="86782"/>
                        <a14:foregroundMark x1="34000" y1="86782" x2="34000" y2="86782"/>
                        <a14:foregroundMark x1="34000" y1="87069" x2="34000" y2="87069"/>
                        <a14:foregroundMark x1="34000" y1="86782" x2="34000" y2="86782"/>
                        <a14:foregroundMark x1="16000" y1="52299" x2="16000" y2="52299"/>
                        <a14:foregroundMark x1="14667" y1="52011" x2="14667" y2="52011"/>
                        <a14:foregroundMark x1="14667" y1="51437" x2="14667" y2="51437"/>
                        <a14:foregroundMark x1="14000" y1="50575" x2="14000" y2="50575"/>
                        <a14:foregroundMark x1="13000" y1="48851" x2="13000" y2="48563"/>
                        <a14:foregroundMark x1="12667" y1="46839" x2="12667" y2="46839"/>
                        <a14:foregroundMark x1="20000" y1="39655" x2="24000" y2="32759"/>
                        <a14:foregroundMark x1="69829" y1="33712" x2="69333" y2="28161"/>
                        <a14:foregroundMark x1="71667" y1="41379" x2="71667" y2="41379"/>
                        <a14:foregroundMark x1="73000" y1="41379" x2="73000" y2="41379"/>
                        <a14:foregroundMark x1="77746" y1="25626" x2="77667" y2="24713"/>
                        <a14:foregroundMark x1="77881" y1="27202" x2="77907" y2="27499"/>
                        <a14:foregroundMark x1="78333" y1="32471" x2="78007" y2="28674"/>
                        <a14:foregroundMark x1="75667" y1="14943" x2="80000" y2="18966"/>
                        <a14:foregroundMark x1="81564" y1="25862" x2="82018" y2="26498"/>
                        <a14:foregroundMark x1="80333" y1="24138" x2="81564" y2="25862"/>
                        <a14:foregroundMark x1="70333" y1="37069" x2="71667" y2="39943"/>
                        <a14:foregroundMark x1="66333" y1="41092" x2="74000" y2="43966"/>
                        <a14:backgroundMark x1="8333" y1="89943" x2="16000" y2="89943"/>
                        <a14:backgroundMark x1="17667" y1="88506" x2="18333" y2="88506"/>
                        <a14:backgroundMark x1="34667" y1="87644" x2="36000" y2="87931"/>
                        <a14:backgroundMark x1="40999" y1="89655" x2="42001" y2="89943"/>
                        <a14:backgroundMark x1="40610" y1="89543" x2="40999" y2="89655"/>
                        <a14:backgroundMark x1="37000" y1="88506" x2="39889" y2="89336"/>
                        <a14:backgroundMark x1="34333" y1="79598" x2="34333" y2="79310"/>
                        <a14:backgroundMark x1="34333" y1="80747" x2="34333" y2="79598"/>
                        <a14:backgroundMark x1="34333" y1="81322" x2="34333" y2="80747"/>
                        <a14:backgroundMark x1="34333" y1="81897" x2="34333" y2="81322"/>
                        <a14:backgroundMark x1="34333" y1="82471" x2="34333" y2="81897"/>
                        <a14:backgroundMark x1="34333" y1="83333" x2="34333" y2="82471"/>
                        <a14:backgroundMark x1="34333" y1="83621" x2="34333" y2="83333"/>
                        <a14:backgroundMark x1="34333" y1="84483" x2="34333" y2="83621"/>
                        <a14:backgroundMark x1="34333" y1="85345" x2="34333" y2="84483"/>
                        <a14:backgroundMark x1="34333" y1="86782" x2="34333" y2="85345"/>
                        <a14:backgroundMark x1="34333" y1="87069" x2="34333" y2="86782"/>
                        <a14:backgroundMark x1="34333" y1="93678" x2="34333" y2="87069"/>
                        <a14:backgroundMark x1="31151" y1="85345" x2="31000" y2="85632"/>
                        <a14:backgroundMark x1="31605" y1="84483" x2="31151" y2="85345"/>
                        <a14:backgroundMark x1="32059" y1="83621" x2="31605" y2="84483"/>
                        <a14:backgroundMark x1="32211" y1="83333" x2="32059" y2="83621"/>
                        <a14:backgroundMark x1="32666" y1="82471" x2="32211" y2="83333"/>
                        <a14:backgroundMark x1="32969" y1="81897" x2="32666" y2="82471"/>
                        <a14:backgroundMark x1="33272" y1="81322" x2="32969" y2="81897"/>
                        <a14:backgroundMark x1="33575" y1="80747" x2="33272" y2="81322"/>
                        <a14:backgroundMark x1="34181" y1="79598" x2="33575" y2="80747"/>
                        <a14:backgroundMark x1="34333" y1="79310" x2="34181" y2="79598"/>
                        <a14:backgroundMark x1="37303" y1="73851" x2="37000" y2="75000"/>
                        <a14:backgroundMark x1="37530" y1="72989" x2="37303" y2="73851"/>
                        <a14:backgroundMark x1="37682" y1="72414" x2="37530" y2="72989"/>
                        <a14:backgroundMark x1="37909" y1="71552" x2="37682" y2="72414"/>
                        <a14:backgroundMark x1="38061" y1="70977" x2="37909" y2="71552"/>
                        <a14:backgroundMark x1="38137" y1="70690" x2="38061" y2="70977"/>
                        <a14:backgroundMark x1="38213" y1="70402" x2="38137" y2="70690"/>
                        <a14:backgroundMark x1="38440" y1="69540" x2="38213" y2="70402"/>
                        <a14:backgroundMark x1="38667" y1="68678" x2="38440" y2="69540"/>
                        <a14:backgroundMark x1="33821" y1="77586" x2="35667" y2="74138"/>
                        <a14:backgroundMark x1="33667" y1="77874" x2="33821" y2="77586"/>
                        <a14:backgroundMark x1="39333" y1="67241" x2="39333" y2="67241"/>
                        <a14:backgroundMark x1="44333" y1="93966" x2="50333" y2="91667"/>
                        <a14:backgroundMark x1="51143" y1="87202" x2="53000" y2="87644"/>
                        <a14:backgroundMark x1="49376" y1="86782" x2="50860" y2="87135"/>
                        <a14:backgroundMark x1="48411" y1="86553" x2="49376" y2="86782"/>
                        <a14:backgroundMark x1="47766" y1="86399" x2="48165" y2="86494"/>
                        <a14:backgroundMark x1="44540" y1="85632" x2="45265" y2="85805"/>
                        <a14:backgroundMark x1="43333" y1="85345" x2="44540" y2="85632"/>
                        <a14:backgroundMark x1="58888" y1="87931" x2="58333" y2="87644"/>
                        <a14:backgroundMark x1="59443" y1="88218" x2="58888" y2="87931"/>
                        <a14:backgroundMark x1="61667" y1="89368" x2="59443" y2="88218"/>
                        <a14:backgroundMark x1="79000" y1="27011" x2="79333" y2="28448"/>
                        <a14:backgroundMark x1="79000" y1="30460" x2="79000" y2="29023"/>
                        <a14:backgroundMark x1="79000" y1="28448" x2="78333" y2="26437"/>
                        <a14:backgroundMark x1="78333" y1="25862" x2="78333" y2="25862"/>
                        <a14:backgroundMark x1="78667" y1="28736" x2="78667" y2="28736"/>
                        <a14:backgroundMark x1="16000" y1="53161" x2="16000" y2="53161"/>
                        <a14:backgroundMark x1="14667" y1="52586" x2="14667" y2="52586"/>
                        <a14:backgroundMark x1="14000" y1="51724" x2="14000" y2="51724"/>
                        <a14:backgroundMark x1="12667" y1="48851" x2="12667" y2="48851"/>
                        <a14:backgroundMark x1="13667" y1="51149" x2="13667" y2="51149"/>
                        <a14:backgroundMark x1="16667" y1="52874" x2="16667" y2="52874"/>
                        <a14:backgroundMark x1="16333" y1="52874" x2="16333" y2="52874"/>
                        <a14:backgroundMark x1="16000" y1="52586" x2="16000" y2="52586"/>
                        <a14:backgroundMark x1="65000" y1="36494" x2="67667" y2="38506"/>
                      </a14:backgroundRemoval>
                    </a14:imgEffect>
                  </a14:imgLayer>
                </a14:imgProps>
              </a:ext>
              <a:ext uri="{28A0092B-C50C-407E-A947-70E740481C1C}">
                <a14:useLocalDpi xmlns:a14="http://schemas.microsoft.com/office/drawing/2010/main" val="0"/>
              </a:ext>
            </a:extLst>
          </a:blip>
          <a:srcRect l="5631" t="8136" r="8667" b="5936"/>
          <a:stretch/>
        </p:blipFill>
        <p:spPr bwMode="auto">
          <a:xfrm flipH="1">
            <a:off x="11573134" y="1209479"/>
            <a:ext cx="606317" cy="70520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Drawing of young and aged drosophila&#10;https://cdn.the-scientist.com/assets/articleNo/31991/iImg/5050/ab495118-564f-4543-ba2f-be8fe303dc54-640-llc-cartoon.jpg">
            <a:extLst>
              <a:ext uri="{FF2B5EF4-FFF2-40B4-BE49-F238E27FC236}">
                <a16:creationId xmlns:a16="http://schemas.microsoft.com/office/drawing/2014/main" id="{D4E07D21-C249-4C6B-A9D4-7F2220243B3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52210" y="1209479"/>
            <a:ext cx="1403008" cy="7891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of C. Elegans">
            <a:extLst>
              <a:ext uri="{FF2B5EF4-FFF2-40B4-BE49-F238E27FC236}">
                <a16:creationId xmlns:a16="http://schemas.microsoft.com/office/drawing/2014/main" id="{51422BC5-745E-4B1E-8E2B-FB440FA9D599}"/>
              </a:ext>
            </a:extLst>
          </p:cNvPr>
          <p:cNvPicPr>
            <a:picLocks noChangeAspect="1"/>
          </p:cNvPicPr>
          <p:nvPr/>
        </p:nvPicPr>
        <p:blipFill>
          <a:blip r:embed="rId21"/>
          <a:stretch>
            <a:fillRect/>
          </a:stretch>
        </p:blipFill>
        <p:spPr>
          <a:xfrm>
            <a:off x="466726" y="2633257"/>
            <a:ext cx="884995" cy="659503"/>
          </a:xfrm>
          <a:prstGeom prst="rect">
            <a:avLst/>
          </a:prstGeom>
        </p:spPr>
      </p:pic>
      <p:sp>
        <p:nvSpPr>
          <p:cNvPr id="11" name="Rectangle 10">
            <a:extLst>
              <a:ext uri="{FF2B5EF4-FFF2-40B4-BE49-F238E27FC236}">
                <a16:creationId xmlns:a16="http://schemas.microsoft.com/office/drawing/2014/main" id="{0EA7DA89-DD54-478F-A0CC-52CF6CCC1F5C}"/>
              </a:ext>
            </a:extLst>
          </p:cNvPr>
          <p:cNvSpPr/>
          <p:nvPr/>
        </p:nvSpPr>
        <p:spPr>
          <a:xfrm>
            <a:off x="10019607" y="5099641"/>
            <a:ext cx="1965603" cy="584775"/>
          </a:xfrm>
          <a:prstGeom prst="rect">
            <a:avLst/>
          </a:prstGeom>
        </p:spPr>
        <p:txBody>
          <a:bodyPr wrap="none">
            <a:spAutoFit/>
          </a:bodyPr>
          <a:lstStyle/>
          <a:p>
            <a:pPr algn="ctr"/>
            <a:r>
              <a:rPr lang="en-US" dirty="0">
                <a:latin typeface="Comic Sans MS" panose="030F0702030302020204" pitchFamily="66" charset="0"/>
              </a:rPr>
              <a:t>$12,000+</a:t>
            </a:r>
          </a:p>
        </p:txBody>
      </p:sp>
      <p:pic>
        <p:nvPicPr>
          <p:cNvPr id="35" name="Picture 16" descr="Image to represent a 'handshake deal'">
            <a:extLst>
              <a:ext uri="{FF2B5EF4-FFF2-40B4-BE49-F238E27FC236}">
                <a16:creationId xmlns:a16="http://schemas.microsoft.com/office/drawing/2014/main" id="{D1C97ADA-308C-4003-B700-EBFA9D9D8A1A}"/>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0001" t="30213" r="-1" b="33420"/>
          <a:stretch/>
        </p:blipFill>
        <p:spPr bwMode="auto">
          <a:xfrm>
            <a:off x="4995617" y="6065725"/>
            <a:ext cx="1412738" cy="6215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DB2C296-A92F-4DF2-A8B9-F0605FB9E238}"/>
              </a:ext>
            </a:extLst>
          </p:cNvPr>
          <p:cNvSpPr/>
          <p:nvPr/>
        </p:nvSpPr>
        <p:spPr>
          <a:xfrm>
            <a:off x="9634890" y="3903612"/>
            <a:ext cx="2557110" cy="584775"/>
          </a:xfrm>
          <a:prstGeom prst="rect">
            <a:avLst/>
          </a:prstGeom>
        </p:spPr>
        <p:txBody>
          <a:bodyPr wrap="none">
            <a:spAutoFit/>
          </a:bodyPr>
          <a:lstStyle/>
          <a:p>
            <a:r>
              <a:rPr lang="en-US" dirty="0">
                <a:latin typeface="Comic Sans MS" panose="030F0702030302020204" pitchFamily="66" charset="0"/>
              </a:rPr>
              <a:t>Collaborator</a:t>
            </a:r>
            <a:endParaRPr lang="en-US" dirty="0"/>
          </a:p>
        </p:txBody>
      </p:sp>
      <p:sp>
        <p:nvSpPr>
          <p:cNvPr id="31" name="TextBox 30">
            <a:extLst>
              <a:ext uri="{FF2B5EF4-FFF2-40B4-BE49-F238E27FC236}">
                <a16:creationId xmlns:a16="http://schemas.microsoft.com/office/drawing/2014/main" id="{12BB060D-A829-4181-BAB3-2906BB3B2294}"/>
              </a:ext>
            </a:extLst>
          </p:cNvPr>
          <p:cNvSpPr txBox="1"/>
          <p:nvPr/>
        </p:nvSpPr>
        <p:spPr>
          <a:xfrm>
            <a:off x="6379284" y="4346209"/>
            <a:ext cx="3798642" cy="523220"/>
          </a:xfrm>
          <a:prstGeom prst="rect">
            <a:avLst/>
          </a:prstGeom>
          <a:noFill/>
        </p:spPr>
        <p:txBody>
          <a:bodyPr wrap="square" rtlCol="0">
            <a:spAutoFit/>
          </a:bodyPr>
          <a:lstStyle/>
          <a:p>
            <a:r>
              <a:rPr lang="en-US" sz="2800" dirty="0">
                <a:solidFill>
                  <a:schemeClr val="bg1">
                    <a:lumMod val="65000"/>
                  </a:schemeClr>
                </a:solidFill>
                <a:latin typeface="Comic Sans MS" panose="030F0702030302020204" pitchFamily="66" charset="0"/>
              </a:rPr>
              <a:t>Relationship ‘Evolved’</a:t>
            </a:r>
          </a:p>
        </p:txBody>
      </p:sp>
      <p:sp>
        <p:nvSpPr>
          <p:cNvPr id="38" name="TextBox 37">
            <a:extLst>
              <a:ext uri="{FF2B5EF4-FFF2-40B4-BE49-F238E27FC236}">
                <a16:creationId xmlns:a16="http://schemas.microsoft.com/office/drawing/2014/main" id="{87967614-2E1F-4AD1-9AC3-2B977EE7DC07}"/>
              </a:ext>
            </a:extLst>
          </p:cNvPr>
          <p:cNvSpPr txBox="1"/>
          <p:nvPr/>
        </p:nvSpPr>
        <p:spPr>
          <a:xfrm>
            <a:off x="3603926" y="4497962"/>
            <a:ext cx="1054567" cy="523220"/>
          </a:xfrm>
          <a:prstGeom prst="rect">
            <a:avLst/>
          </a:prstGeom>
          <a:noFill/>
        </p:spPr>
        <p:txBody>
          <a:bodyPr wrap="square" rtlCol="0">
            <a:spAutoFit/>
          </a:bodyPr>
          <a:lstStyle/>
          <a:p>
            <a:r>
              <a:rPr lang="en-US" sz="2800" dirty="0">
                <a:latin typeface="Comic Sans MS" panose="030F0702030302020204" pitchFamily="66" charset="0"/>
              </a:rPr>
              <a:t>‘Gift’</a:t>
            </a:r>
          </a:p>
        </p:txBody>
      </p:sp>
      <p:sp>
        <p:nvSpPr>
          <p:cNvPr id="17" name="Star: 5 Points 16">
            <a:extLst>
              <a:ext uri="{FF2B5EF4-FFF2-40B4-BE49-F238E27FC236}">
                <a16:creationId xmlns:a16="http://schemas.microsoft.com/office/drawing/2014/main" id="{7251078B-0AB5-41D7-96AB-EE79DCFE7E93}"/>
              </a:ext>
            </a:extLst>
          </p:cNvPr>
          <p:cNvSpPr/>
          <p:nvPr/>
        </p:nvSpPr>
        <p:spPr bwMode="auto">
          <a:xfrm>
            <a:off x="5128636" y="4497962"/>
            <a:ext cx="180159"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0" name="Star: 5 Points 39">
            <a:extLst>
              <a:ext uri="{FF2B5EF4-FFF2-40B4-BE49-F238E27FC236}">
                <a16:creationId xmlns:a16="http://schemas.microsoft.com/office/drawing/2014/main" id="{BBC0CCD2-6C5C-4348-8D69-DD61436323EA}"/>
              </a:ext>
            </a:extLst>
          </p:cNvPr>
          <p:cNvSpPr/>
          <p:nvPr/>
        </p:nvSpPr>
        <p:spPr bwMode="auto">
          <a:xfrm>
            <a:off x="4611777" y="4497962"/>
            <a:ext cx="180159"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9" name="&quot;Not Allowed&quot; Symbol 18">
            <a:extLst>
              <a:ext uri="{FF2B5EF4-FFF2-40B4-BE49-F238E27FC236}">
                <a16:creationId xmlns:a16="http://schemas.microsoft.com/office/drawing/2014/main" id="{98FBD8E3-ACAB-44A8-925E-8BA148D8EED4}"/>
              </a:ext>
            </a:extLst>
          </p:cNvPr>
          <p:cNvSpPr/>
          <p:nvPr/>
        </p:nvSpPr>
        <p:spPr bwMode="auto">
          <a:xfrm>
            <a:off x="5385706" y="4497962"/>
            <a:ext cx="182880" cy="182880"/>
          </a:xfrm>
          <a:prstGeom prst="noSmoking">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2" name="&quot;Not Allowed&quot; Symbol 41">
            <a:extLst>
              <a:ext uri="{FF2B5EF4-FFF2-40B4-BE49-F238E27FC236}">
                <a16:creationId xmlns:a16="http://schemas.microsoft.com/office/drawing/2014/main" id="{A30A817C-22A3-432D-AD57-18B4DC81E75D}"/>
              </a:ext>
            </a:extLst>
          </p:cNvPr>
          <p:cNvSpPr/>
          <p:nvPr/>
        </p:nvSpPr>
        <p:spPr bwMode="auto">
          <a:xfrm>
            <a:off x="4868846" y="4497962"/>
            <a:ext cx="182880" cy="182880"/>
          </a:xfrm>
          <a:prstGeom prst="noSmoking">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3" name="TextBox 42">
            <a:extLst>
              <a:ext uri="{FF2B5EF4-FFF2-40B4-BE49-F238E27FC236}">
                <a16:creationId xmlns:a16="http://schemas.microsoft.com/office/drawing/2014/main" id="{B1CEDAA4-1FEB-4BE4-8789-4C1471570C99}"/>
              </a:ext>
            </a:extLst>
          </p:cNvPr>
          <p:cNvSpPr txBox="1"/>
          <p:nvPr/>
        </p:nvSpPr>
        <p:spPr>
          <a:xfrm>
            <a:off x="10650788" y="6130006"/>
            <a:ext cx="1218704" cy="523220"/>
          </a:xfrm>
          <a:prstGeom prst="rect">
            <a:avLst/>
          </a:prstGeom>
          <a:noFill/>
        </p:spPr>
        <p:txBody>
          <a:bodyPr wrap="square" rtlCol="0">
            <a:spAutoFit/>
          </a:bodyPr>
          <a:lstStyle/>
          <a:p>
            <a:r>
              <a:rPr lang="en-US" sz="2800" dirty="0">
                <a:latin typeface="Comic Sans MS" panose="030F0702030302020204" pitchFamily="66" charset="0"/>
              </a:rPr>
              <a:t>Stock</a:t>
            </a:r>
          </a:p>
        </p:txBody>
      </p:sp>
      <p:sp>
        <p:nvSpPr>
          <p:cNvPr id="44" name="Rectangle 43">
            <a:extLst>
              <a:ext uri="{FF2B5EF4-FFF2-40B4-BE49-F238E27FC236}">
                <a16:creationId xmlns:a16="http://schemas.microsoft.com/office/drawing/2014/main" id="{A12D4D0F-47CB-4985-B2E1-968BD96DA7F9}"/>
              </a:ext>
            </a:extLst>
          </p:cNvPr>
          <p:cNvSpPr/>
          <p:nvPr/>
        </p:nvSpPr>
        <p:spPr>
          <a:xfrm>
            <a:off x="3796052" y="6609759"/>
            <a:ext cx="1478290" cy="338554"/>
          </a:xfrm>
          <a:prstGeom prst="rect">
            <a:avLst/>
          </a:prstGeom>
        </p:spPr>
        <p:txBody>
          <a:bodyPr wrap="none">
            <a:spAutoFit/>
          </a:bodyPr>
          <a:lstStyle/>
          <a:p>
            <a:r>
              <a:rPr lang="en-US" sz="1600" dirty="0">
                <a:latin typeface="Comic Sans MS" panose="030F0702030302020204" pitchFamily="66" charset="0"/>
              </a:rPr>
              <a:t>Collaborator?</a:t>
            </a:r>
            <a:endParaRPr lang="en-US" sz="1600" dirty="0"/>
          </a:p>
        </p:txBody>
      </p:sp>
      <p:pic>
        <p:nvPicPr>
          <p:cNvPr id="46" name="Picture 10" descr="Consulting Photos, Download The BEST Free Consulting Stock Photos &amp; HD  Images">
            <a:extLst>
              <a:ext uri="{FF2B5EF4-FFF2-40B4-BE49-F238E27FC236}">
                <a16:creationId xmlns:a16="http://schemas.microsoft.com/office/drawing/2014/main" id="{6F04E78E-D83F-458C-9C9B-54407FBEC4CB}"/>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3092" b="94429" l="6046" r="69118">
                        <a14:foregroundMark x1="26582" y1="87016" x2="14216" y2="89136"/>
                        <a14:foregroundMark x1="41830" y1="84401" x2="26762" y2="86985"/>
                        <a14:foregroundMark x1="14216" y1="89136" x2="11111" y2="65181"/>
                        <a14:foregroundMark x1="11111" y1="65181" x2="27124" y2="25070"/>
                        <a14:foregroundMark x1="27124" y1="25070" x2="32843" y2="72981"/>
                        <a14:foregroundMark x1="47010" y1="72431" x2="47222" y2="72423"/>
                        <a14:foregroundMark x1="32843" y1="72981" x2="34190" y2="72929"/>
                        <a14:foregroundMark x1="45481" y1="75791" x2="41176" y2="84123"/>
                        <a14:foregroundMark x1="47222" y1="72423" x2="46401" y2="74012"/>
                        <a14:foregroundMark x1="28268" y1="20334" x2="33007" y2="17827"/>
                        <a14:foregroundMark x1="19935" y1="90251" x2="10458" y2="94429"/>
                        <a14:foregroundMark x1="7761" y1="93315" x2="11275" y2="93315"/>
                        <a14:foregroundMark x1="7539" y1="87784" x2="8824" y2="81058"/>
                        <a14:foregroundMark x1="7680" y1="86072" x2="8170" y2="83287"/>
                        <a14:foregroundMark x1="7680" y1="84680" x2="7843" y2="82173"/>
                        <a14:foregroundMark x1="28758" y1="13092" x2="31863" y2="13092"/>
                        <a14:foregroundMark x1="53431" y1="65738" x2="53431" y2="65738"/>
                        <a14:foregroundMark x1="32353" y1="65738" x2="32353" y2="65738"/>
                        <a14:backgroundMark x1="4248" y1="58774" x2="5882" y2="57939"/>
                        <a14:backgroundMark x1="7190" y1="70195" x2="6373" y2="77437"/>
                        <a14:backgroundMark x1="4248" y1="75209" x2="5065" y2="95543"/>
                        <a14:backgroundMark x1="22059" y1="93036" x2="25490" y2="91086"/>
                        <a14:backgroundMark x1="33660" y1="57103" x2="45261" y2="70195"/>
                        <a14:backgroundMark x1="52093" y1="65738" x2="58497" y2="61560"/>
                        <a14:backgroundMark x1="45261" y1="70195" x2="52093" y2="65738"/>
                        <a14:backgroundMark x1="58497" y1="61560" x2="44444" y2="62953"/>
                        <a14:backgroundMark x1="44444" y1="62953" x2="57516" y2="52368"/>
                        <a14:backgroundMark x1="57516" y1="52368" x2="55556" y2="28412"/>
                        <a14:backgroundMark x1="55556" y1="28412" x2="41340" y2="25070"/>
                        <a14:backgroundMark x1="41340" y1="25070" x2="33987" y2="45404"/>
                        <a14:backgroundMark x1="33987" y1="45404" x2="47712" y2="32033"/>
                        <a14:backgroundMark x1="47712" y1="32033" x2="50817" y2="49304"/>
                        <a14:backgroundMark x1="45425" y1="71588" x2="41176" y2="72423"/>
                        <a14:backgroundMark x1="42320" y1="70195" x2="38725" y2="73259"/>
                        <a14:backgroundMark x1="38562" y1="73259" x2="35784" y2="70752"/>
                        <a14:backgroundMark x1="35294" y1="73816" x2="36765" y2="73816"/>
                        <a14:backgroundMark x1="34477" y1="72702" x2="34804" y2="73816"/>
                        <a14:backgroundMark x1="34314" y1="72981" x2="33824" y2="71588"/>
                        <a14:backgroundMark x1="41667" y1="90529" x2="53431" y2="83844"/>
                        <a14:backgroundMark x1="48203" y1="92479" x2="64052" y2="88301"/>
                        <a14:backgroundMark x1="64052" y1="88301" x2="67810" y2="85515"/>
                      </a14:backgroundRemoval>
                    </a14:imgEffect>
                  </a14:imgLayer>
                </a14:imgProps>
              </a:ext>
              <a:ext uri="{28A0092B-C50C-407E-A947-70E740481C1C}">
                <a14:useLocalDpi xmlns:a14="http://schemas.microsoft.com/office/drawing/2010/main" val="0"/>
              </a:ext>
            </a:extLst>
          </a:blip>
          <a:srcRect l="8084" t="10272" r="23675" b="5816"/>
          <a:stretch/>
        </p:blipFill>
        <p:spPr bwMode="auto">
          <a:xfrm>
            <a:off x="8028248" y="2303019"/>
            <a:ext cx="2342996" cy="1690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to represent consulting">
            <a:extLst>
              <a:ext uri="{FF2B5EF4-FFF2-40B4-BE49-F238E27FC236}">
                <a16:creationId xmlns:a16="http://schemas.microsoft.com/office/drawing/2014/main" id="{DFCDA370-EF4E-4B02-9F7B-F12F68010A83}"/>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8084" t="10272" r="23675" b="5816"/>
          <a:stretch/>
        </p:blipFill>
        <p:spPr bwMode="auto">
          <a:xfrm>
            <a:off x="8028248" y="2303019"/>
            <a:ext cx="2342996" cy="16900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to represent a typical lecture setting with the instructor playing an active role.">
            <a:extLst>
              <a:ext uri="{FF2B5EF4-FFF2-40B4-BE49-F238E27FC236}">
                <a16:creationId xmlns:a16="http://schemas.microsoft.com/office/drawing/2014/main" id="{B5AF222F-4DC9-43B0-8F57-34CD93ABDAE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45019" y="3931714"/>
            <a:ext cx="205598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to represent a lecture setting in which the instructor is absent.">
            <a:extLst>
              <a:ext uri="{FF2B5EF4-FFF2-40B4-BE49-F238E27FC236}">
                <a16:creationId xmlns:a16="http://schemas.microsoft.com/office/drawing/2014/main" id="{71C80546-DAEB-48C7-9216-D68940F3314D}"/>
              </a:ext>
            </a:extLst>
          </p:cNvPr>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207" b="98551" l="691" r="99171">
                        <a14:foregroundMark x1="76934" y1="72464" x2="58564" y2="77433"/>
                        <a14:foregroundMark x1="58564" y1="77433" x2="31630" y2="73292"/>
                        <a14:foregroundMark x1="31630" y1="73292" x2="26105" y2="66046"/>
                        <a14:foregroundMark x1="26105" y1="66046" x2="23895" y2="25673"/>
                        <a14:foregroundMark x1="23895" y1="25673" x2="27072" y2="13251"/>
                        <a14:foregroundMark x1="27072" y1="13251" x2="33840" y2="5590"/>
                        <a14:foregroundMark x1="33840" y1="5590" x2="48343" y2="3934"/>
                        <a14:foregroundMark x1="48343" y1="3934" x2="62293" y2="6211"/>
                        <a14:foregroundMark x1="62293" y1="6211" x2="68370" y2="15528"/>
                        <a14:foregroundMark x1="68370" y1="15528" x2="72238" y2="52174"/>
                        <a14:foregroundMark x1="72238" y1="52174" x2="72514" y2="97723"/>
                        <a14:foregroundMark x1="17127" y1="6625" x2="24309" y2="10766"/>
                        <a14:foregroundMark x1="24309" y1="10766" x2="28315" y2="19876"/>
                        <a14:foregroundMark x1="28315" y1="19876" x2="27624" y2="23602"/>
                        <a14:foregroundMark x1="3867" y1="91511" x2="8840" y2="16977"/>
                        <a14:foregroundMark x1="8840" y1="16977" x2="32459" y2="4141"/>
                        <a14:foregroundMark x1="32459" y1="4141" x2="39641" y2="3520"/>
                        <a14:foregroundMark x1="39641" y1="3520" x2="82459" y2="6625"/>
                        <a14:foregroundMark x1="82459" y1="6625" x2="85912" y2="16977"/>
                        <a14:foregroundMark x1="85912" y1="16977" x2="89917" y2="94617"/>
                        <a14:foregroundMark x1="56354" y1="97101" x2="51381" y2="89648"/>
                        <a14:foregroundMark x1="51381" y1="89648" x2="17541" y2="91511"/>
                        <a14:foregroundMark x1="17541" y1="91511" x2="9945" y2="85093"/>
                        <a14:foregroundMark x1="9945" y1="85093" x2="6077" y2="71843"/>
                        <a14:foregroundMark x1="6077" y1="71843" x2="4696" y2="9938"/>
                        <a14:foregroundMark x1="4696" y1="9938" x2="10359" y2="2692"/>
                        <a14:foregroundMark x1="10359" y1="2692" x2="17265" y2="1863"/>
                        <a14:foregroundMark x1="17265" y1="1863" x2="18094" y2="1863"/>
                        <a14:foregroundMark x1="96271" y1="92961" x2="93232" y2="4762"/>
                        <a14:foregroundMark x1="96547" y1="26708" x2="96823" y2="621"/>
                        <a14:foregroundMark x1="96823" y1="621" x2="96823" y2="621"/>
                        <a14:foregroundMark x1="99309" y1="98551" x2="98066" y2="10766"/>
                        <a14:foregroundMark x1="33564" y1="96687" x2="691" y2="96687"/>
                        <a14:foregroundMark x1="17127" y1="34369" x2="19199" y2="13043"/>
                        <a14:foregroundMark x1="40746" y1="68323" x2="71961" y2="69772"/>
                        <a14:foregroundMark x1="44613" y1="57350" x2="41989" y2="37681"/>
                        <a14:foregroundMark x1="36602" y1="60248" x2="40193" y2="56936"/>
                        <a14:backgroundMark x1="46961" y1="59834" x2="54420" y2="59213"/>
                        <a14:backgroundMark x1="54420" y1="59213" x2="51381" y2="49896"/>
                        <a14:backgroundMark x1="51381" y1="49896" x2="58287" y2="48654"/>
                        <a14:backgroundMark x1="58287" y1="48654" x2="54006" y2="40373"/>
                        <a14:backgroundMark x1="54006" y1="40373" x2="46823" y2="58178"/>
                        <a14:backgroundMark x1="46823" y1="58178" x2="45166" y2="36853"/>
                        <a14:backgroundMark x1="45166" y1="36853" x2="47376" y2="26708"/>
                        <a14:backgroundMark x1="47376" y1="26708" x2="49033" y2="37267"/>
                        <a14:backgroundMark x1="49033" y1="37267" x2="50967" y2="28571"/>
                        <a14:backgroundMark x1="52762" y1="27743" x2="54558" y2="17598"/>
                        <a14:backgroundMark x1="54558" y1="17598" x2="51243" y2="25466"/>
                        <a14:backgroundMark x1="49171" y1="18841" x2="54282" y2="12215"/>
                        <a14:backgroundMark x1="60359" y1="60455" x2="61740" y2="60870"/>
                        <a14:backgroundMark x1="62017" y1="60663" x2="63260" y2="61077"/>
                        <a14:backgroundMark x1="63260" y1="61077" x2="63674" y2="61284"/>
                        <a14:backgroundMark x1="54144" y1="30435" x2="56077" y2="32712"/>
                        <a14:backgroundMark x1="58149" y1="46791" x2="62155" y2="45342"/>
                        <a14:backgroundMark x1="60359" y1="44720" x2="60359" y2="44928"/>
                        <a14:backgroundMark x1="61326" y1="45135" x2="63536" y2="44099"/>
                        <a14:backgroundMark x1="63950" y1="43892" x2="63950" y2="43892"/>
                      </a14:backgroundRemoval>
                    </a14:imgEffect>
                  </a14:imgLayer>
                </a14:imgProps>
              </a:ext>
              <a:ext uri="{28A0092B-C50C-407E-A947-70E740481C1C}">
                <a14:useLocalDpi xmlns:a14="http://schemas.microsoft.com/office/drawing/2010/main" val="0"/>
              </a:ext>
            </a:extLst>
          </a:blip>
          <a:srcRect/>
          <a:stretch>
            <a:fillRect/>
          </a:stretch>
        </p:blipFill>
        <p:spPr bwMode="auto">
          <a:xfrm>
            <a:off x="1345019" y="3931714"/>
            <a:ext cx="2055980" cy="1371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B6506C5-6654-43AB-A8D0-6D2EC4332C47}"/>
              </a:ext>
            </a:extLst>
          </p:cNvPr>
          <p:cNvSpPr txBox="1"/>
          <p:nvPr/>
        </p:nvSpPr>
        <p:spPr>
          <a:xfrm>
            <a:off x="490129" y="5145282"/>
            <a:ext cx="753731" cy="400110"/>
          </a:xfrm>
          <a:prstGeom prst="rect">
            <a:avLst/>
          </a:prstGeom>
          <a:noFill/>
        </p:spPr>
        <p:txBody>
          <a:bodyPr wrap="none" rtlCol="0">
            <a:spAutoFit/>
          </a:bodyPr>
          <a:lstStyle/>
          <a:p>
            <a:pPr algn="r"/>
            <a:r>
              <a:rPr lang="en-US" sz="2000" b="1" dirty="0">
                <a:latin typeface="Palace Script MT" panose="030303020206070C0B05" pitchFamily="66" charset="0"/>
              </a:rPr>
              <a:t>Dr Bill</a:t>
            </a:r>
          </a:p>
        </p:txBody>
      </p:sp>
      <p:sp>
        <p:nvSpPr>
          <p:cNvPr id="48" name="TextBox 47">
            <a:extLst>
              <a:ext uri="{FF2B5EF4-FFF2-40B4-BE49-F238E27FC236}">
                <a16:creationId xmlns:a16="http://schemas.microsoft.com/office/drawing/2014/main" id="{7D1AB9FE-7DB1-449F-A190-302E0A8C7339}"/>
              </a:ext>
            </a:extLst>
          </p:cNvPr>
          <p:cNvSpPr txBox="1"/>
          <p:nvPr/>
        </p:nvSpPr>
        <p:spPr>
          <a:xfrm>
            <a:off x="295348" y="5293859"/>
            <a:ext cx="1047082" cy="400110"/>
          </a:xfrm>
          <a:prstGeom prst="rect">
            <a:avLst/>
          </a:prstGeom>
          <a:noFill/>
        </p:spPr>
        <p:txBody>
          <a:bodyPr wrap="none" rtlCol="0">
            <a:spAutoFit/>
          </a:bodyPr>
          <a:lstStyle/>
          <a:p>
            <a:pPr algn="r"/>
            <a:r>
              <a:rPr lang="en-US" sz="2000" b="1" dirty="0">
                <a:latin typeface="Palace Script MT" panose="030303020206070C0B05" pitchFamily="66" charset="0"/>
              </a:rPr>
              <a:t>Big Pharma</a:t>
            </a:r>
          </a:p>
        </p:txBody>
      </p:sp>
    </p:spTree>
    <p:extLst>
      <p:ext uri="{BB962C8B-B14F-4D97-AF65-F5344CB8AC3E}">
        <p14:creationId xmlns:p14="http://schemas.microsoft.com/office/powerpoint/2010/main" val="36066620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6C472-3C81-4C65-AE77-B7018C76E6E6}"/>
              </a:ext>
            </a:extLst>
          </p:cNvPr>
          <p:cNvSpPr>
            <a:spLocks noGrp="1"/>
          </p:cNvSpPr>
          <p:nvPr>
            <p:ph type="title"/>
          </p:nvPr>
        </p:nvSpPr>
        <p:spPr/>
        <p:txBody>
          <a:bodyPr/>
          <a:lstStyle/>
          <a:p>
            <a:r>
              <a:rPr lang="en-US" dirty="0"/>
              <a:t>Age-Old Conflicts &amp; Reflection</a:t>
            </a:r>
          </a:p>
        </p:txBody>
      </p:sp>
      <p:sp>
        <p:nvSpPr>
          <p:cNvPr id="49" name="Content Placeholder 2">
            <a:extLst>
              <a:ext uri="{FF2B5EF4-FFF2-40B4-BE49-F238E27FC236}">
                <a16:creationId xmlns:a16="http://schemas.microsoft.com/office/drawing/2014/main" id="{2CA9FC20-12D2-4457-9382-C61857B0E6D8}"/>
              </a:ext>
            </a:extLst>
          </p:cNvPr>
          <p:cNvSpPr txBox="1">
            <a:spLocks/>
          </p:cNvSpPr>
          <p:nvPr/>
        </p:nvSpPr>
        <p:spPr>
          <a:xfrm>
            <a:off x="3136556" y="1157876"/>
            <a:ext cx="8941144" cy="4114800"/>
          </a:xfrm>
          <a:prstGeom prst="rect">
            <a:avLst/>
          </a:prstGeom>
        </p:spPr>
        <p:txBody>
          <a:bodyPr/>
          <a:lstStyle>
            <a:lvl1pPr marL="457189" indent="-457189" algn="l" rtl="0" eaLnBrk="0" fontAlgn="base" hangingPunct="0">
              <a:spcBef>
                <a:spcPct val="20000"/>
              </a:spcBef>
              <a:spcAft>
                <a:spcPct val="0"/>
              </a:spcAft>
              <a:buChar char="•"/>
              <a:defRPr sz="3200">
                <a:solidFill>
                  <a:schemeClr val="tx1"/>
                </a:solidFill>
                <a:latin typeface="Comic Sans MS" pitchFamily="66" charset="0"/>
                <a:ea typeface="+mn-ea"/>
                <a:cs typeface="+mn-cs"/>
              </a:defRPr>
            </a:lvl1pPr>
            <a:lvl2pPr marL="990575" indent="-380990" algn="l" rtl="0" eaLnBrk="0" fontAlgn="base" hangingPunct="0">
              <a:spcBef>
                <a:spcPct val="20000"/>
              </a:spcBef>
              <a:spcAft>
                <a:spcPct val="0"/>
              </a:spcAft>
              <a:buChar char="–"/>
              <a:defRPr sz="2800">
                <a:solidFill>
                  <a:schemeClr val="tx1"/>
                </a:solidFill>
                <a:latin typeface="Comic Sans MS" pitchFamily="66" charset="0"/>
              </a:defRPr>
            </a:lvl2pPr>
            <a:lvl3pPr marL="1523962" indent="-304792" algn="l" rtl="0" eaLnBrk="0" fontAlgn="base" hangingPunct="0">
              <a:spcBef>
                <a:spcPct val="20000"/>
              </a:spcBef>
              <a:spcAft>
                <a:spcPct val="0"/>
              </a:spcAft>
              <a:buChar char="•"/>
              <a:defRPr sz="2400">
                <a:solidFill>
                  <a:schemeClr val="tx1"/>
                </a:solidFill>
                <a:latin typeface="Comic Sans MS" pitchFamily="66" charset="0"/>
              </a:defRPr>
            </a:lvl3pPr>
            <a:lvl4pPr marL="2133547" indent="-304792" algn="l" rtl="0" eaLnBrk="0" fontAlgn="base" hangingPunct="0">
              <a:spcBef>
                <a:spcPct val="20000"/>
              </a:spcBef>
              <a:spcAft>
                <a:spcPct val="0"/>
              </a:spcAft>
              <a:buChar char="–"/>
              <a:defRPr sz="2000">
                <a:solidFill>
                  <a:schemeClr val="tx1"/>
                </a:solidFill>
                <a:latin typeface="Comic Sans MS" pitchFamily="66" charset="0"/>
              </a:defRPr>
            </a:lvl4pPr>
            <a:lvl5pPr marL="2743131" indent="-304792" algn="l" rtl="0" eaLnBrk="0" fontAlgn="base" hangingPunct="0">
              <a:spcBef>
                <a:spcPct val="20000"/>
              </a:spcBef>
              <a:spcAft>
                <a:spcPct val="0"/>
              </a:spcAft>
              <a:buChar char="»"/>
              <a:defRPr sz="1800">
                <a:solidFill>
                  <a:schemeClr val="tx1"/>
                </a:solidFill>
                <a:latin typeface="Comic Sans MS" pitchFamily="66" charset="0"/>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a:lstStyle>
          <a:p>
            <a:r>
              <a:rPr lang="en-US" sz="3600" kern="0" dirty="0"/>
              <a:t>Communicate</a:t>
            </a:r>
          </a:p>
          <a:p>
            <a:r>
              <a:rPr lang="en-US" sz="3600" kern="0" dirty="0"/>
              <a:t>Transparency</a:t>
            </a:r>
          </a:p>
          <a:p>
            <a:r>
              <a:rPr lang="en-US" sz="3600" kern="0" dirty="0"/>
              <a:t>Trust</a:t>
            </a:r>
          </a:p>
          <a:p>
            <a:r>
              <a:rPr lang="en-US" sz="3600" kern="0" dirty="0"/>
              <a:t>Team</a:t>
            </a:r>
          </a:p>
          <a:p>
            <a:r>
              <a:rPr lang="en-US" sz="3600" kern="0" dirty="0"/>
              <a:t>Percent Effort – cover commitments</a:t>
            </a:r>
          </a:p>
          <a:p>
            <a:r>
              <a:rPr lang="en-US" sz="3600" kern="0" dirty="0"/>
              <a:t>Know Goals &amp; Endpoints</a:t>
            </a:r>
          </a:p>
          <a:p>
            <a:r>
              <a:rPr lang="en-US" sz="3600" kern="0" dirty="0"/>
              <a:t>Know &amp; Follow Policies</a:t>
            </a:r>
          </a:p>
          <a:p>
            <a:r>
              <a:rPr lang="en-US" sz="3600" kern="0" dirty="0"/>
              <a:t>Keep complete records</a:t>
            </a:r>
          </a:p>
        </p:txBody>
      </p:sp>
      <p:pic>
        <p:nvPicPr>
          <p:cNvPr id="50" name="Picture 2" descr="Image representing a typical laboratory research group.">
            <a:extLst>
              <a:ext uri="{FF2B5EF4-FFF2-40B4-BE49-F238E27FC236}">
                <a16:creationId xmlns:a16="http://schemas.microsoft.com/office/drawing/2014/main" id="{E692A69E-D9E7-4376-A546-6530F0617C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9" t="7529" r="6954" b="14062"/>
          <a:stretch/>
        </p:blipFill>
        <p:spPr bwMode="auto">
          <a:xfrm>
            <a:off x="114300" y="1142999"/>
            <a:ext cx="3022838" cy="21068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to represent the potential for personal relationships to develop in the laboratory.">
            <a:extLst>
              <a:ext uri="{FF2B5EF4-FFF2-40B4-BE49-F238E27FC236}">
                <a16:creationId xmlns:a16="http://schemas.microsoft.com/office/drawing/2014/main" id="{5EF93C58-3071-42C8-BA13-28E4ABE54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3426" y="4620894"/>
            <a:ext cx="2998573" cy="2237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typical laboratory notebook.&#10;&#10;HVAC Premium National Laboratory Notebook, 4 x 4 Quad Ruled, Brown, Cover,  11&quot; x 9.25&quot;, 100 Numbered Sets (43649)">
            <a:extLst>
              <a:ext uri="{FF2B5EF4-FFF2-40B4-BE49-F238E27FC236}">
                <a16:creationId xmlns:a16="http://schemas.microsoft.com/office/drawing/2014/main" id="{A5B7E0FF-0DBC-44E6-8F0E-B129715010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 y="4065370"/>
            <a:ext cx="3043908" cy="25672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Image to represent scientific writing and publication.">
            <a:extLst>
              <a:ext uri="{FF2B5EF4-FFF2-40B4-BE49-F238E27FC236}">
                <a16:creationId xmlns:a16="http://schemas.microsoft.com/office/drawing/2014/main" id="{5B040246-CAF9-46C0-9D3F-619E05953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79126" y="1142999"/>
            <a:ext cx="2998574" cy="179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06111"/>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58DA-6726-40CD-A28C-4F51D9881C94}"/>
              </a:ext>
            </a:extLst>
          </p:cNvPr>
          <p:cNvSpPr>
            <a:spLocks noGrp="1"/>
          </p:cNvSpPr>
          <p:nvPr>
            <p:ph type="title"/>
          </p:nvPr>
        </p:nvSpPr>
        <p:spPr>
          <a:xfrm>
            <a:off x="0" y="91440"/>
            <a:ext cx="7048500" cy="1143000"/>
          </a:xfrm>
        </p:spPr>
        <p:txBody>
          <a:bodyPr/>
          <a:lstStyle/>
          <a:p>
            <a:r>
              <a:rPr lang="en-US" dirty="0">
                <a:solidFill>
                  <a:schemeClr val="bg1"/>
                </a:solidFill>
              </a:rPr>
              <a:t>Authorship</a:t>
            </a:r>
          </a:p>
        </p:txBody>
      </p:sp>
      <p:sp>
        <p:nvSpPr>
          <p:cNvPr id="9" name="Rectangle 8">
            <a:extLst>
              <a:ext uri="{FF2B5EF4-FFF2-40B4-BE49-F238E27FC236}">
                <a16:creationId xmlns:a16="http://schemas.microsoft.com/office/drawing/2014/main" id="{B4B609B7-3EA1-4297-B43F-89779C51203A}"/>
              </a:ext>
            </a:extLst>
          </p:cNvPr>
          <p:cNvSpPr/>
          <p:nvPr/>
        </p:nvSpPr>
        <p:spPr>
          <a:xfrm>
            <a:off x="5980210" y="6611778"/>
            <a:ext cx="6224531" cy="246221"/>
          </a:xfrm>
          <a:prstGeom prst="rect">
            <a:avLst/>
          </a:prstGeom>
        </p:spPr>
        <p:txBody>
          <a:bodyPr wrap="square">
            <a:spAutoFit/>
          </a:bodyPr>
          <a:lstStyle/>
          <a:p>
            <a:pPr algn="r"/>
            <a:r>
              <a:rPr lang="en-US" sz="1000" dirty="0">
                <a:solidFill>
                  <a:schemeClr val="tx1">
                    <a:lumMod val="20000"/>
                    <a:lumOff val="80000"/>
                  </a:schemeClr>
                </a:solidFill>
                <a:latin typeface="Comic Sans MS" panose="030F0702030302020204" pitchFamily="66" charset="0"/>
              </a:rPr>
              <a:t>Image modified from &amp;  attributed to: </a:t>
            </a:r>
            <a:r>
              <a:rPr lang="en-US" sz="1000" i="1" dirty="0">
                <a:solidFill>
                  <a:schemeClr val="tx1">
                    <a:lumMod val="20000"/>
                    <a:lumOff val="80000"/>
                  </a:schemeClr>
                </a:solidFill>
                <a:latin typeface="Comic Sans MS" panose="030F0702030302020204" pitchFamily="66" charset="0"/>
              </a:rPr>
              <a:t>Image provided by Times Higher Education.</a:t>
            </a:r>
            <a:endParaRPr lang="en-US" sz="1000" dirty="0">
              <a:solidFill>
                <a:schemeClr val="tx1">
                  <a:lumMod val="20000"/>
                  <a:lumOff val="80000"/>
                </a:schemeClr>
              </a:solidFill>
              <a:latin typeface="Comic Sans MS" panose="030F0702030302020204" pitchFamily="66" charset="0"/>
            </a:endParaRPr>
          </a:p>
        </p:txBody>
      </p:sp>
      <p:grpSp>
        <p:nvGrpSpPr>
          <p:cNvPr id="3" name="Group 2" descr="drawing showing many persons trying / competing or collaborating to control a pen.">
            <a:extLst>
              <a:ext uri="{FF2B5EF4-FFF2-40B4-BE49-F238E27FC236}">
                <a16:creationId xmlns:a16="http://schemas.microsoft.com/office/drawing/2014/main" id="{5D548175-24BA-4FA2-8761-84C0209CBAA2}"/>
              </a:ext>
            </a:extLst>
          </p:cNvPr>
          <p:cNvGrpSpPr/>
          <p:nvPr/>
        </p:nvGrpSpPr>
        <p:grpSpPr>
          <a:xfrm>
            <a:off x="-13055" y="-202351"/>
            <a:ext cx="12233409" cy="7060351"/>
            <a:chOff x="-13055" y="-202351"/>
            <a:chExt cx="12233409" cy="7060351"/>
          </a:xfrm>
        </p:grpSpPr>
        <p:pic>
          <p:nvPicPr>
            <p:cNvPr id="11" name="Picture 10">
              <a:extLst>
                <a:ext uri="{FF2B5EF4-FFF2-40B4-BE49-F238E27FC236}">
                  <a16:creationId xmlns:a16="http://schemas.microsoft.com/office/drawing/2014/main" id="{B5E84D12-2BD4-468A-AE73-98A514D6C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 y="-202351"/>
              <a:ext cx="1922526" cy="4126803"/>
            </a:xfrm>
            <a:prstGeom prst="rect">
              <a:avLst/>
            </a:prstGeom>
          </p:spPr>
        </p:pic>
        <p:pic>
          <p:nvPicPr>
            <p:cNvPr id="7" name="Picture 6">
              <a:extLst>
                <a:ext uri="{FF2B5EF4-FFF2-40B4-BE49-F238E27FC236}">
                  <a16:creationId xmlns:a16="http://schemas.microsoft.com/office/drawing/2014/main" id="{F0502401-FF1E-45E5-97E8-C237CE67B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052" y="0"/>
              <a:ext cx="10295302" cy="6858000"/>
            </a:xfrm>
            <a:prstGeom prst="rect">
              <a:avLst/>
            </a:prstGeom>
          </p:spPr>
        </p:pic>
        <p:pic>
          <p:nvPicPr>
            <p:cNvPr id="13" name="Picture 12">
              <a:extLst>
                <a:ext uri="{FF2B5EF4-FFF2-40B4-BE49-F238E27FC236}">
                  <a16:creationId xmlns:a16="http://schemas.microsoft.com/office/drawing/2014/main" id="{0A4ACEE2-BB2B-4080-A7D3-F38C4C991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5" y="4935474"/>
              <a:ext cx="729234" cy="1922526"/>
            </a:xfrm>
            <a:prstGeom prst="rect">
              <a:avLst/>
            </a:prstGeom>
          </p:spPr>
        </p:pic>
        <p:pic>
          <p:nvPicPr>
            <p:cNvPr id="15" name="Picture 14">
              <a:extLst>
                <a:ext uri="{FF2B5EF4-FFF2-40B4-BE49-F238E27FC236}">
                  <a16:creationId xmlns:a16="http://schemas.microsoft.com/office/drawing/2014/main" id="{5A26F8E8-8632-4FB1-85B9-B9B600E9F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818" y="3913580"/>
              <a:ext cx="729234" cy="1922526"/>
            </a:xfrm>
            <a:prstGeom prst="rect">
              <a:avLst/>
            </a:prstGeom>
          </p:spPr>
        </p:pic>
        <p:pic>
          <p:nvPicPr>
            <p:cNvPr id="16" name="Picture 15">
              <a:extLst>
                <a:ext uri="{FF2B5EF4-FFF2-40B4-BE49-F238E27FC236}">
                  <a16:creationId xmlns:a16="http://schemas.microsoft.com/office/drawing/2014/main" id="{135D8048-F9C1-4282-8076-2DC1C8DCA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818" y="4935473"/>
              <a:ext cx="729234" cy="1922526"/>
            </a:xfrm>
            <a:prstGeom prst="rect">
              <a:avLst/>
            </a:prstGeom>
          </p:spPr>
        </p:pic>
        <p:pic>
          <p:nvPicPr>
            <p:cNvPr id="17" name="Picture 16">
              <a:extLst>
                <a:ext uri="{FF2B5EF4-FFF2-40B4-BE49-F238E27FC236}">
                  <a16:creationId xmlns:a16="http://schemas.microsoft.com/office/drawing/2014/main" id="{27831FBF-6940-4B70-8771-2F05523FB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5" y="3429000"/>
              <a:ext cx="729234" cy="1922526"/>
            </a:xfrm>
            <a:prstGeom prst="rect">
              <a:avLst/>
            </a:prstGeom>
          </p:spPr>
        </p:pic>
        <p:pic>
          <p:nvPicPr>
            <p:cNvPr id="18" name="Picture 17">
              <a:extLst>
                <a:ext uri="{FF2B5EF4-FFF2-40B4-BE49-F238E27FC236}">
                  <a16:creationId xmlns:a16="http://schemas.microsoft.com/office/drawing/2014/main" id="{A1BB78AD-B26C-4832-BC52-BCE0036797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79" y="4928387"/>
              <a:ext cx="729234" cy="1922526"/>
            </a:xfrm>
            <a:prstGeom prst="rect">
              <a:avLst/>
            </a:prstGeom>
          </p:spPr>
        </p:pic>
        <p:pic>
          <p:nvPicPr>
            <p:cNvPr id="19" name="Picture 18">
              <a:extLst>
                <a:ext uri="{FF2B5EF4-FFF2-40B4-BE49-F238E27FC236}">
                  <a16:creationId xmlns:a16="http://schemas.microsoft.com/office/drawing/2014/main" id="{D9EDE6E7-A93E-4055-B82E-144C7592A7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49" y="3049774"/>
              <a:ext cx="729234" cy="1922526"/>
            </a:xfrm>
            <a:prstGeom prst="rect">
              <a:avLst/>
            </a:prstGeom>
          </p:spPr>
        </p:pic>
      </p:grpSp>
      <p:sp>
        <p:nvSpPr>
          <p:cNvPr id="4" name="Rectangle 3">
            <a:extLst>
              <a:ext uri="{FF2B5EF4-FFF2-40B4-BE49-F238E27FC236}">
                <a16:creationId xmlns:a16="http://schemas.microsoft.com/office/drawing/2014/main" id="{4DF05BBA-602A-4AE8-B683-78AB8D657609}"/>
              </a:ext>
            </a:extLst>
          </p:cNvPr>
          <p:cNvSpPr/>
          <p:nvPr/>
        </p:nvSpPr>
        <p:spPr>
          <a:xfrm>
            <a:off x="123573" y="2115240"/>
            <a:ext cx="6096000" cy="4524315"/>
          </a:xfrm>
          <a:prstGeom prst="rect">
            <a:avLst/>
          </a:prstGeom>
        </p:spPr>
        <p:txBody>
          <a:bodyPr>
            <a:spAutoFit/>
          </a:bodyPr>
          <a:lstStyle/>
          <a:p>
            <a:r>
              <a:rPr lang="en-US" dirty="0">
                <a:latin typeface="Comic Sans MS" panose="030F0702030302020204" pitchFamily="66" charset="0"/>
              </a:rPr>
              <a:t>Put it before them </a:t>
            </a:r>
            <a:r>
              <a:rPr lang="en-US" b="1" dirty="0">
                <a:latin typeface="Comic Sans MS" panose="030F0702030302020204" pitchFamily="66" charset="0"/>
              </a:rPr>
              <a:t>briefly</a:t>
            </a:r>
            <a:r>
              <a:rPr lang="en-US" dirty="0">
                <a:latin typeface="Comic Sans MS" panose="030F0702030302020204" pitchFamily="66" charset="0"/>
              </a:rPr>
              <a:t> so they will read it, </a:t>
            </a:r>
            <a:r>
              <a:rPr lang="en-US" b="1" dirty="0">
                <a:latin typeface="Comic Sans MS" panose="030F0702030302020204" pitchFamily="66" charset="0"/>
              </a:rPr>
              <a:t>clearly</a:t>
            </a:r>
            <a:r>
              <a:rPr lang="en-US" dirty="0">
                <a:latin typeface="Comic Sans MS" panose="030F0702030302020204" pitchFamily="66" charset="0"/>
              </a:rPr>
              <a:t> so</a:t>
            </a:r>
          </a:p>
          <a:p>
            <a:r>
              <a:rPr lang="en-US" dirty="0">
                <a:latin typeface="Comic Sans MS" panose="030F0702030302020204" pitchFamily="66" charset="0"/>
              </a:rPr>
              <a:t>they will appreciate it, </a:t>
            </a:r>
            <a:r>
              <a:rPr lang="en-US" b="1" dirty="0">
                <a:latin typeface="Comic Sans MS" panose="030F0702030302020204" pitchFamily="66" charset="0"/>
              </a:rPr>
              <a:t>picturesquely</a:t>
            </a:r>
            <a:r>
              <a:rPr lang="en-US" dirty="0">
                <a:latin typeface="Comic Sans MS" panose="030F0702030302020204" pitchFamily="66" charset="0"/>
              </a:rPr>
              <a:t> so they </a:t>
            </a:r>
          </a:p>
          <a:p>
            <a:r>
              <a:rPr lang="en-US" dirty="0">
                <a:latin typeface="Comic Sans MS" panose="030F0702030302020204" pitchFamily="66" charset="0"/>
              </a:rPr>
              <a:t>will remember it and, </a:t>
            </a:r>
          </a:p>
          <a:p>
            <a:r>
              <a:rPr lang="en-US" dirty="0">
                <a:latin typeface="Comic Sans MS" panose="030F0702030302020204" pitchFamily="66" charset="0"/>
              </a:rPr>
              <a:t>above all, </a:t>
            </a:r>
            <a:r>
              <a:rPr lang="en-US" b="1" dirty="0">
                <a:latin typeface="Comic Sans MS" panose="030F0702030302020204" pitchFamily="66" charset="0"/>
              </a:rPr>
              <a:t>accurately</a:t>
            </a:r>
            <a:r>
              <a:rPr lang="en-US" dirty="0">
                <a:latin typeface="Comic Sans MS" panose="030F0702030302020204" pitchFamily="66" charset="0"/>
              </a:rPr>
              <a:t> </a:t>
            </a:r>
          </a:p>
          <a:p>
            <a:r>
              <a:rPr lang="en-US" dirty="0">
                <a:latin typeface="Comic Sans MS" panose="030F0702030302020204" pitchFamily="66" charset="0"/>
              </a:rPr>
              <a:t>so they will be</a:t>
            </a:r>
          </a:p>
          <a:p>
            <a:r>
              <a:rPr lang="en-US" dirty="0">
                <a:latin typeface="Comic Sans MS" panose="030F0702030302020204" pitchFamily="66" charset="0"/>
              </a:rPr>
              <a:t>guided by its </a:t>
            </a:r>
          </a:p>
          <a:p>
            <a:r>
              <a:rPr lang="en-US" dirty="0">
                <a:latin typeface="Comic Sans MS" panose="030F0702030302020204" pitchFamily="66" charset="0"/>
              </a:rPr>
              <a:t>light. 	Joseph Pulitzer</a:t>
            </a:r>
          </a:p>
        </p:txBody>
      </p:sp>
    </p:spTree>
    <p:extLst>
      <p:ext uri="{BB962C8B-B14F-4D97-AF65-F5344CB8AC3E}">
        <p14:creationId xmlns:p14="http://schemas.microsoft.com/office/powerpoint/2010/main" val="1603094205"/>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0"/>
            <a:ext cx="12192000" cy="1143000"/>
          </a:xfrm>
        </p:spPr>
        <p:txBody>
          <a:bodyPr/>
          <a:lstStyle/>
          <a:p>
            <a:r>
              <a:rPr lang="en-US" dirty="0"/>
              <a:t>Authorship</a:t>
            </a:r>
            <a:endParaRPr lang="en-US" baseline="-25000" dirty="0"/>
          </a:p>
        </p:txBody>
      </p:sp>
      <p:sp>
        <p:nvSpPr>
          <p:cNvPr id="4" name="Content Placeholder 3"/>
          <p:cNvSpPr>
            <a:spLocks noGrp="1"/>
          </p:cNvSpPr>
          <p:nvPr>
            <p:ph idx="1"/>
          </p:nvPr>
        </p:nvSpPr>
        <p:spPr>
          <a:xfrm>
            <a:off x="270600" y="1156629"/>
            <a:ext cx="11649456" cy="4114800"/>
          </a:xfrm>
        </p:spPr>
        <p:txBody>
          <a:bodyPr/>
          <a:lstStyle/>
          <a:p>
            <a:pPr marL="339725" indent="-339725">
              <a:spcBef>
                <a:spcPts val="500"/>
              </a:spcBef>
              <a:buNone/>
            </a:pPr>
            <a:r>
              <a:rPr lang="en-US" sz="2400" u="sng" dirty="0"/>
              <a:t>Resources</a:t>
            </a:r>
            <a:r>
              <a:rPr lang="en-US" sz="2400" dirty="0"/>
              <a:t>:</a:t>
            </a:r>
          </a:p>
          <a:p>
            <a:pPr marL="685800" indent="-336550">
              <a:spcBef>
                <a:spcPts val="1200"/>
              </a:spcBef>
              <a:buFont typeface="Arial" panose="020B0604020202020204" pitchFamily="34" charset="0"/>
              <a:buChar char="•"/>
            </a:pPr>
            <a:r>
              <a:rPr lang="en-US" sz="2400" dirty="0"/>
              <a:t>_____. </a:t>
            </a:r>
            <a:r>
              <a:rPr lang="en-US" sz="2400" i="1" dirty="0"/>
              <a:t>Defining the Role of Authors and Contributors.</a:t>
            </a:r>
            <a:r>
              <a:rPr lang="en-US" sz="2400" dirty="0"/>
              <a:t> International Committee of Medical Journal Editors. 2023. </a:t>
            </a:r>
          </a:p>
          <a:p>
            <a:pPr marL="685800" indent="0">
              <a:spcBef>
                <a:spcPts val="0"/>
              </a:spcBef>
              <a:buNone/>
            </a:pPr>
            <a:r>
              <a:rPr lang="en-US" sz="1200" dirty="0"/>
              <a:t>https://www.icmje.org/recommendations/browse/roles-and-responsibilities/defining-the-role-of-authors-and-contributors.html</a:t>
            </a:r>
            <a:r>
              <a:rPr lang="en-US" sz="2400" dirty="0"/>
              <a:t> </a:t>
            </a:r>
          </a:p>
          <a:p>
            <a:pPr marL="685800" indent="-336550">
              <a:spcBef>
                <a:spcPts val="1200"/>
              </a:spcBef>
              <a:buFont typeface="Arial" panose="020B0604020202020204" pitchFamily="34" charset="0"/>
              <a:buChar char="•"/>
            </a:pPr>
            <a:r>
              <a:rPr lang="en-US" sz="2400" dirty="0"/>
              <a:t>Strange K. </a:t>
            </a:r>
            <a:r>
              <a:rPr lang="en-US" sz="2400" i="1" dirty="0"/>
              <a:t>Authorship: why not just toss a coin?</a:t>
            </a:r>
            <a:r>
              <a:rPr lang="en-US" sz="2400" dirty="0"/>
              <a:t> Am J Physiol 295: C567-575, 2008.</a:t>
            </a:r>
          </a:p>
          <a:p>
            <a:pPr marL="685800" indent="-336550">
              <a:spcBef>
                <a:spcPts val="1200"/>
              </a:spcBef>
              <a:buFont typeface="Arial" panose="020B0604020202020204" pitchFamily="34" charset="0"/>
              <a:buChar char="•"/>
            </a:pPr>
            <a:r>
              <a:rPr lang="en-US" sz="2400" dirty="0"/>
              <a:t>Dance A. </a:t>
            </a:r>
            <a:r>
              <a:rPr lang="en-US" sz="2400" i="1" dirty="0"/>
              <a:t>Authorship: Who's on first?</a:t>
            </a:r>
            <a:r>
              <a:rPr lang="en-US" sz="2400" dirty="0"/>
              <a:t> Nature 489: 591-593, 2012.</a:t>
            </a:r>
          </a:p>
          <a:p>
            <a:pPr marL="685800" indent="-336550">
              <a:spcBef>
                <a:spcPts val="1200"/>
              </a:spcBef>
              <a:buFont typeface="Arial" panose="020B0604020202020204" pitchFamily="34" charset="0"/>
              <a:buChar char="•"/>
            </a:pPr>
            <a:r>
              <a:rPr lang="en-US" sz="2400" dirty="0"/>
              <a:t>Albert, T &amp; E Wager. </a:t>
            </a:r>
            <a:r>
              <a:rPr lang="en-US" sz="2400" i="1" dirty="0"/>
              <a:t>How to handle authorship disputes: a guide for new researchers.</a:t>
            </a:r>
            <a:r>
              <a:rPr lang="en-US" sz="2400" dirty="0"/>
              <a:t> The COPE Report, 2003. p 32-34.</a:t>
            </a:r>
          </a:p>
        </p:txBody>
      </p:sp>
    </p:spTree>
    <p:extLst>
      <p:ext uri="{BB962C8B-B14F-4D97-AF65-F5344CB8AC3E}">
        <p14:creationId xmlns:p14="http://schemas.microsoft.com/office/powerpoint/2010/main" val="853372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to represent a research team discussing observations and plans.">
            <a:extLst>
              <a:ext uri="{FF2B5EF4-FFF2-40B4-BE49-F238E27FC236}">
                <a16:creationId xmlns:a16="http://schemas.microsoft.com/office/drawing/2014/main" id="{13963451-3AB0-46D6-9DE1-10434F180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665" y="3484015"/>
            <a:ext cx="5987334" cy="3364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to represent a research team discussing observations and plans in a lab meeting setting.">
            <a:extLst>
              <a:ext uri="{FF2B5EF4-FFF2-40B4-BE49-F238E27FC236}">
                <a16:creationId xmlns:a16="http://schemas.microsoft.com/office/drawing/2014/main" id="{15C3AEE9-5621-482E-B554-D6EB90FAE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84015"/>
            <a:ext cx="5049982" cy="3364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to represent a research team obtaining data in the field.&#10;Portable Hydraulic Cattle Working Chute, Double Alley with Tub">
            <a:extLst>
              <a:ext uri="{FF2B5EF4-FFF2-40B4-BE49-F238E27FC236}">
                <a16:creationId xmlns:a16="http://schemas.microsoft.com/office/drawing/2014/main" id="{EDA36353-448B-47EC-A538-5A163324C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313" y="9525"/>
            <a:ext cx="5010150" cy="3303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to represent a research team obtaining data in the laboratory.&#10;https://kellylab.umbc.edu/wp-content/uploads/sites/418/2021/03/Lisa-Kelly-lab19-1667.jpg">
            <a:extLst>
              <a:ext uri="{FF2B5EF4-FFF2-40B4-BE49-F238E27FC236}">
                <a16:creationId xmlns:a16="http://schemas.microsoft.com/office/drawing/2014/main" id="{A270C448-CE1C-40A9-950D-44E028DA0C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1851" y="9524"/>
            <a:ext cx="5010149" cy="334113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4D8F4F9E-D9F2-41EB-8B11-EC65EA31E784}"/>
              </a:ext>
            </a:extLst>
          </p:cNvPr>
          <p:cNvSpPr>
            <a:spLocks noGrp="1"/>
          </p:cNvSpPr>
          <p:nvPr>
            <p:ph type="title"/>
          </p:nvPr>
        </p:nvSpPr>
        <p:spPr>
          <a:xfrm>
            <a:off x="0" y="2912470"/>
            <a:ext cx="12192000" cy="1143000"/>
          </a:xfrm>
        </p:spPr>
        <p:txBody>
          <a:bodyPr/>
          <a:lstStyle/>
          <a:p>
            <a:r>
              <a:rPr lang="en-US" dirty="0"/>
              <a:t>Authorship</a:t>
            </a:r>
            <a:endParaRPr lang="en-US" baseline="-25000" dirty="0"/>
          </a:p>
        </p:txBody>
      </p:sp>
    </p:spTree>
    <p:extLst>
      <p:ext uri="{BB962C8B-B14F-4D97-AF65-F5344CB8AC3E}">
        <p14:creationId xmlns:p14="http://schemas.microsoft.com/office/powerpoint/2010/main" val="1224063322"/>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Blank Presentation">
  <a:themeElements>
    <a:clrScheme name="">
      <a:dk1>
        <a:srgbClr val="000099"/>
      </a:dk1>
      <a:lt1>
        <a:srgbClr val="FFFFFF"/>
      </a:lt1>
      <a:dk2>
        <a:srgbClr val="6600CC"/>
      </a:dk2>
      <a:lt2>
        <a:srgbClr val="808080"/>
      </a:lt2>
      <a:accent1>
        <a:srgbClr val="0066FF"/>
      </a:accent1>
      <a:accent2>
        <a:srgbClr val="3333CC"/>
      </a:accent2>
      <a:accent3>
        <a:srgbClr val="FFFFFF"/>
      </a:accent3>
      <a:accent4>
        <a:srgbClr val="000082"/>
      </a:accent4>
      <a:accent5>
        <a:srgbClr val="AAB8FF"/>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54755</TotalTime>
  <Words>1836</Words>
  <Application>Microsoft Office PowerPoint</Application>
  <PresentationFormat>Widescreen</PresentationFormat>
  <Paragraphs>173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Comic Sans MS</vt:lpstr>
      <vt:lpstr>Consolas</vt:lpstr>
      <vt:lpstr>Freestyle Script</vt:lpstr>
      <vt:lpstr>Palace Script MT</vt:lpstr>
      <vt:lpstr>Times New Roman</vt:lpstr>
      <vt:lpstr>Verdana</vt:lpstr>
      <vt:lpstr>Blank Presentation</vt:lpstr>
      <vt:lpstr>Ethics &amp; Relationships in the Laboratory</vt:lpstr>
      <vt:lpstr>Conflict of Interest at K-State</vt:lpstr>
      <vt:lpstr>Conflict of Interest at K-State</vt:lpstr>
      <vt:lpstr>K-State Policies and Procedures Manual</vt:lpstr>
      <vt:lpstr>Age-Old Conflicts (&amp; Impacts)</vt:lpstr>
      <vt:lpstr>Age-Old Conflicts &amp; Reflection</vt:lpstr>
      <vt:lpstr>Authorship</vt:lpstr>
      <vt:lpstr>Authorship</vt:lpstr>
      <vt:lpstr>Authorship</vt:lpstr>
      <vt:lpstr>Responsibility &amp; Accountability</vt:lpstr>
      <vt:lpstr>Authorship Conventions</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LC41:   Introduction to  Neuro-effector Systems</dc:title>
  <dc:creator>B.D. Schultz</dc:creator>
  <cp:lastModifiedBy>Bruce Schultz</cp:lastModifiedBy>
  <cp:revision>1559</cp:revision>
  <cp:lastPrinted>2026-05-18T13:25:35Z</cp:lastPrinted>
  <dcterms:created xsi:type="dcterms:W3CDTF">1999-09-29T20:38:20Z</dcterms:created>
  <dcterms:modified xsi:type="dcterms:W3CDTF">2026-05-18T14:50:22Z</dcterms:modified>
</cp:coreProperties>
</file>