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42" r:id="rId2"/>
    <p:sldId id="562" r:id="rId3"/>
    <p:sldId id="541" r:id="rId4"/>
    <p:sldId id="568" r:id="rId5"/>
    <p:sldId id="566" r:id="rId6"/>
    <p:sldId id="548" r:id="rId7"/>
    <p:sldId id="547" r:id="rId8"/>
    <p:sldId id="550" r:id="rId9"/>
    <p:sldId id="546" r:id="rId10"/>
    <p:sldId id="567" r:id="rId11"/>
    <p:sldId id="549" r:id="rId12"/>
    <p:sldId id="543" r:id="rId13"/>
    <p:sldId id="551" r:id="rId14"/>
    <p:sldId id="552" r:id="rId15"/>
    <p:sldId id="553" r:id="rId16"/>
    <p:sldId id="556" r:id="rId17"/>
    <p:sldId id="554" r:id="rId18"/>
    <p:sldId id="561" r:id="rId19"/>
    <p:sldId id="558" r:id="rId20"/>
    <p:sldId id="557" r:id="rId21"/>
    <p:sldId id="498" r:id="rId22"/>
  </p:sldIdLst>
  <p:sldSz cx="12192000" cy="6858000"/>
  <p:notesSz cx="7010400" cy="92964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8" pos="72" userDrawn="1">
          <p15:clr>
            <a:srgbClr val="A4A3A4"/>
          </p15:clr>
        </p15:guide>
        <p15:guide id="9" pos="7608" userDrawn="1">
          <p15:clr>
            <a:srgbClr val="A4A3A4"/>
          </p15:clr>
        </p15:guide>
        <p15:guide id="10" pos="7440" userDrawn="1">
          <p15:clr>
            <a:srgbClr val="A4A3A4"/>
          </p15:clr>
        </p15:guide>
        <p15:guide id="11" orient="horz" pos="864" userDrawn="1">
          <p15:clr>
            <a:srgbClr val="A4A3A4"/>
          </p15:clr>
        </p15:guide>
        <p15:guide id="12" pos="240" userDrawn="1">
          <p15:clr>
            <a:srgbClr val="A4A3A4"/>
          </p15:clr>
        </p15:guide>
        <p15:guide id="13" pos="5712" userDrawn="1">
          <p15:clr>
            <a:srgbClr val="A4A3A4"/>
          </p15:clr>
        </p15:guide>
        <p15:guide id="14" pos="1968" userDrawn="1">
          <p15:clr>
            <a:srgbClr val="A4A3A4"/>
          </p15:clr>
        </p15:guide>
        <p15:guide id="15" pos="4992" userDrawn="1">
          <p15:clr>
            <a:srgbClr val="A4A3A4"/>
          </p15:clr>
        </p15:guide>
        <p15:guide id="16" orient="horz" pos="2184" userDrawn="1">
          <p15:clr>
            <a:srgbClr val="A4A3A4"/>
          </p15:clr>
        </p15:guide>
        <p15:guide id="17" orient="horz" pos="3840" userDrawn="1">
          <p15:clr>
            <a:srgbClr val="A4A3A4"/>
          </p15:clr>
        </p15:guide>
        <p15:guide id="18" orient="horz" pos="1248" userDrawn="1">
          <p15:clr>
            <a:srgbClr val="A4A3A4"/>
          </p15:clr>
        </p15:guide>
        <p15:guide id="19" pos="4416" userDrawn="1">
          <p15:clr>
            <a:srgbClr val="A4A3A4"/>
          </p15:clr>
        </p15:guide>
        <p15:guide id="20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33CCFF"/>
    <a:srgbClr val="000000"/>
    <a:srgbClr val="B6B6B6"/>
    <a:srgbClr val="D8E4BC"/>
    <a:srgbClr val="FF9999"/>
    <a:srgbClr val="33CC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8889" autoAdjust="0"/>
  </p:normalViewPr>
  <p:slideViewPr>
    <p:cSldViewPr snapToGrid="0" showGuides="1">
      <p:cViewPr>
        <p:scale>
          <a:sx n="60" d="100"/>
          <a:sy n="60" d="100"/>
        </p:scale>
        <p:origin x="1806" y="894"/>
      </p:cViewPr>
      <p:guideLst>
        <p:guide orient="horz" pos="4176"/>
        <p:guide pos="7296"/>
        <p:guide orient="horz" pos="240"/>
        <p:guide pos="384"/>
        <p:guide pos="3840"/>
        <p:guide orient="horz" pos="720"/>
        <p:guide pos="72"/>
        <p:guide pos="7608"/>
        <p:guide pos="7440"/>
        <p:guide orient="horz" pos="864"/>
        <p:guide pos="240"/>
        <p:guide pos="5712"/>
        <p:guide pos="1968"/>
        <p:guide pos="4992"/>
        <p:guide orient="horz" pos="2184"/>
        <p:guide orient="horz" pos="3840"/>
        <p:guide orient="horz" pos="1248"/>
        <p:guide pos="4416"/>
        <p:guide orient="horz"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34" y="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303784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4" y="5"/>
            <a:ext cx="303784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1744"/>
            <a:ext cx="303784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4" y="8821744"/>
            <a:ext cx="303784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80B596B7-AAAD-4BEE-8A8A-CB598C123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043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50519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01313" y="0"/>
            <a:ext cx="26090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9951" y="4414838"/>
            <a:ext cx="6275271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9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9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6" tIns="45338" rIns="90676" bIns="45338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Comic Sans MS" pitchFamily="66" charset="0"/>
                <a:cs typeface="Consolas" pitchFamily="49" charset="0"/>
              </a:defRPr>
            </a:lvl1pPr>
          </a:lstStyle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3219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VRSP - Dr. BD Schultz                                                                   Ethics &amp; Relationships in the Laboratory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3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5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28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43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45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3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9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88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csv = comma separated values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0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std = standard; </a:t>
            </a:r>
            <a:r>
              <a:rPr lang="en-US" dirty="0" err="1"/>
              <a:t>prp</a:t>
            </a:r>
            <a:r>
              <a:rPr lang="en-US" dirty="0"/>
              <a:t> = proprietary</a:t>
            </a:r>
          </a:p>
          <a:p>
            <a:r>
              <a:rPr lang="en-US" dirty="0"/>
              <a:t>JPG/JPEG = Joint Photographic Experts Group; lossy compression</a:t>
            </a:r>
          </a:p>
          <a:p>
            <a:r>
              <a:rPr lang="en-US" dirty="0"/>
              <a:t>TIF/TIFF = Tagged Image File Format; raster image, lossless file</a:t>
            </a:r>
          </a:p>
          <a:p>
            <a:r>
              <a:rPr lang="en-US" dirty="0"/>
              <a:t>PSD = </a:t>
            </a:r>
            <a:r>
              <a:rPr lang="en-US" dirty="0" err="1"/>
              <a:t>PhotoShop</a:t>
            </a:r>
            <a:r>
              <a:rPr lang="en-US" dirty="0"/>
              <a:t> Document (Adobe)</a:t>
            </a:r>
          </a:p>
          <a:p>
            <a:r>
              <a:rPr lang="en-US" dirty="0"/>
              <a:t>JNB = </a:t>
            </a:r>
            <a:r>
              <a:rPr lang="en-US" dirty="0" err="1"/>
              <a:t>SigmaPlot</a:t>
            </a:r>
            <a:r>
              <a:rPr lang="en-US" dirty="0"/>
              <a:t> (</a:t>
            </a:r>
            <a:r>
              <a:rPr lang="en-US" dirty="0" err="1"/>
              <a:t>Jandel</a:t>
            </a:r>
            <a:r>
              <a:rPr lang="en-US"/>
              <a:t> Corp)</a:t>
            </a:r>
            <a:endParaRPr lang="en-US" dirty="0"/>
          </a:p>
          <a:p>
            <a:endParaRPr lang="en-US" dirty="0"/>
          </a:p>
          <a:p>
            <a:r>
              <a:rPr lang="en-US" dirty="0"/>
              <a:t>acquisition system &amp; data images:</a:t>
            </a:r>
          </a:p>
          <a:p>
            <a:r>
              <a:rPr lang="en-US" b="1" dirty="0"/>
              <a:t>Guerra-Huhne J, Bola S, Calzia D, Alexopoulou D, Funk RHW, Muhlen SS, and Roehlecke C.</a:t>
            </a:r>
            <a:r>
              <a:rPr lang="en-US" dirty="0"/>
              <a:t> Effect of Direct Current Electric Fields on Cone Like Retinal Photoreceptor Cells. </a:t>
            </a:r>
            <a:r>
              <a:rPr lang="en-US" i="1" dirty="0"/>
              <a:t>Front Biosci (Landmark Ed)</a:t>
            </a:r>
            <a:r>
              <a:rPr lang="en-US" dirty="0"/>
              <a:t> 27: 273, 2022.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6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64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57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kern="0" dirty="0"/>
              <a:t>March 23, 2015</a:t>
            </a:r>
          </a:p>
          <a:p>
            <a:r>
              <a:rPr lang="en-US" dirty="0"/>
              <a:t>1) Undergrad teaching demonstration</a:t>
            </a:r>
          </a:p>
          <a:p>
            <a:endParaRPr lang="en-US" dirty="0"/>
          </a:p>
          <a:p>
            <a:r>
              <a:rPr lang="en-US" sz="1000" dirty="0"/>
              <a:t>https://www.istockphoto.com/photos/cardiopulmonary-exercise-test</a:t>
            </a:r>
          </a:p>
          <a:p>
            <a:r>
              <a:rPr lang="en-US" sz="1000" dirty="0"/>
              <a:t>https://www.cambridge.org/core/books/abs/cpet-made-simple/what-is-cardiopulmonary-exercise-testing/F8DE6BDEF921148DF4235FE6D77F5DF0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6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kern="0" dirty="0"/>
              <a:t>March 23, 2015</a:t>
            </a:r>
          </a:p>
          <a:p>
            <a:r>
              <a:rPr lang="en-US" dirty="0"/>
              <a:t>Who was in charge? - In lay press I did not find evidence of a laboratory supervisor or reference to a responsible TA. </a:t>
            </a:r>
          </a:p>
          <a:p>
            <a:r>
              <a:rPr lang="en-US" dirty="0"/>
              <a:t>News reported that calculations were made and that caffeine was weighed, but does not indicate who took these actions. </a:t>
            </a:r>
          </a:p>
          <a:p>
            <a:r>
              <a:rPr lang="en-US" dirty="0"/>
              <a:t>The news publications did not suggest that anyone in the room at the time was taking responsibility. </a:t>
            </a:r>
          </a:p>
          <a:p>
            <a:r>
              <a:rPr lang="en-US" dirty="0"/>
              <a:t>Was there institutional oversight? - There is no reference to an IRB.</a:t>
            </a:r>
          </a:p>
          <a:p>
            <a:endParaRPr lang="en-US" dirty="0"/>
          </a:p>
          <a:p>
            <a:r>
              <a:rPr lang="en-US" dirty="0"/>
              <a:t>1) Undergrad teaching demonstration</a:t>
            </a:r>
          </a:p>
          <a:p>
            <a:r>
              <a:rPr lang="en-US" dirty="0"/>
              <a:t>2) New protocol – weigh caffeine versus use a tablet; persons weighing did not have experience</a:t>
            </a:r>
          </a:p>
          <a:p>
            <a:r>
              <a:rPr lang="en-US" dirty="0"/>
              <a:t>	Decimal point error!</a:t>
            </a:r>
          </a:p>
          <a:p>
            <a:r>
              <a:rPr lang="en-US" dirty="0"/>
              <a:t>3) No indication of supervision</a:t>
            </a:r>
          </a:p>
          <a:p>
            <a:r>
              <a:rPr lang="en-US" dirty="0"/>
              <a:t>4) No indication of a written protocol to follow; not an updated protocol?</a:t>
            </a:r>
          </a:p>
          <a:p>
            <a:r>
              <a:rPr lang="en-US" dirty="0"/>
              <a:t>5) No written notes were mentioned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2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kern="0" dirty="0"/>
              <a:t>January 7, 2010; Preston Brown, graduate student</a:t>
            </a:r>
          </a:p>
          <a:p>
            <a:pPr defTabSz="914132">
              <a:defRPr/>
            </a:pPr>
            <a:r>
              <a:rPr lang="en-US" kern="0" dirty="0"/>
              <a:t>Advisor Louisa Hope-Weeks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4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kern="0" dirty="0"/>
              <a:t>January 7, 2010; Preston Brown, graduate student</a:t>
            </a:r>
          </a:p>
          <a:p>
            <a:pPr defTabSz="914132">
              <a:defRPr/>
            </a:pPr>
            <a:r>
              <a:rPr lang="en-US" kern="0" dirty="0"/>
              <a:t>Advisor Louisa Hope-Weeks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kern="0" dirty="0"/>
              <a:t>January 7, 2010; Preston Brown, graduate student</a:t>
            </a:r>
          </a:p>
          <a:p>
            <a:pPr defTabSz="914132">
              <a:defRPr/>
            </a:pPr>
            <a:r>
              <a:rPr lang="en-US" kern="0" dirty="0"/>
              <a:t>Advisor Louisa Hope-Weeks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7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r>
              <a:rPr lang="en-US" kern="0" dirty="0"/>
              <a:t>January 7, 2010; Preston Brown, graduate student</a:t>
            </a:r>
          </a:p>
          <a:p>
            <a:pPr defTabSz="914132">
              <a:defRPr/>
            </a:pPr>
            <a:r>
              <a:rPr lang="en-US" kern="0" dirty="0"/>
              <a:t>Advisor Louisa Hope-Weeks</a:t>
            </a:r>
          </a:p>
          <a:p>
            <a:pPr defTabSz="914132">
              <a:defRPr/>
            </a:pPr>
            <a:endParaRPr lang="en-US" kern="0" dirty="0"/>
          </a:p>
          <a:p>
            <a:pPr defTabSz="914132">
              <a:defRPr/>
            </a:pPr>
            <a:r>
              <a:rPr lang="en-US" kern="0" dirty="0"/>
              <a:t>What is a policy versus a guideline? (</a:t>
            </a:r>
            <a:r>
              <a:rPr lang="en-US" b="1" kern="0" dirty="0"/>
              <a:t>If it is not enforced, it is not a guideline!</a:t>
            </a:r>
            <a:r>
              <a:rPr lang="en-US" kern="0" dirty="0"/>
              <a:t>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VRSP - Dr. BD Schultz                                                                   Avoiding accidents; Conflicts of interest; organizing lab activity &amp;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 May, 2026                                        Tuesday 8:30 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D636-D979-449C-A0FD-F2F41095C8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6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F5DD-DBAF-42BF-AD35-F3D82D884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A157-10C5-4E79-8AE4-F919E9697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2314-CD23-42C4-BCA3-557B0E21C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12188952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3A41-1AF5-4C35-81F7-50C8D8D9E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56FA-DEAE-48BF-B9D0-F292F417E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767B-5FE3-48BA-B09B-EC7C4BE65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ED12-1FAB-42CC-8B8A-DAFB9FB57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001C-FD3C-4129-8ADD-F8DBB7CDF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7806-FEF6-4E53-8687-5ED57E652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A66E-17B4-4D8D-8FE9-10F28D5FE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E6C9-F419-40CB-84FE-5142A2C8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440"/>
            <a:ext cx="1218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 smtClean="0">
                <a:latin typeface="Comic Sans MS" pitchFamily="66" charset="0"/>
              </a:defRPr>
            </a:lvl1pPr>
          </a:lstStyle>
          <a:p>
            <a:pPr>
              <a:defRPr/>
            </a:pPr>
            <a:fld id="{605B5474-76DE-4DF6-8632-C51DAB29E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Comic Sans MS" pitchFamily="66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omic Sans MS" pitchFamily="66" charset="0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inpurrington.com/tips/lab-notebook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inpurrington.com/tips/lab-notebook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inpurrington.com/tips/lab-notebook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emf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05"/>
            <a:ext cx="12188952" cy="1143000"/>
          </a:xfrm>
        </p:spPr>
        <p:txBody>
          <a:bodyPr/>
          <a:lstStyle/>
          <a:p>
            <a:r>
              <a:rPr lang="en-US" dirty="0"/>
              <a:t>Research &amp; Laboratory</a:t>
            </a:r>
            <a:br>
              <a:rPr lang="en-US" dirty="0"/>
            </a:br>
            <a:r>
              <a:rPr lang="en-US" dirty="0"/>
              <a:t>Safety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AA27B9-CE72-47E3-9927-5E6E934E4146}"/>
              </a:ext>
            </a:extLst>
          </p:cNvPr>
          <p:cNvSpPr txBox="1">
            <a:spLocks/>
          </p:cNvSpPr>
          <p:nvPr/>
        </p:nvSpPr>
        <p:spPr bwMode="auto">
          <a:xfrm>
            <a:off x="-12971" y="3074598"/>
            <a:ext cx="1218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Comic Sans MS" pitchFamily="66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Times New Roman" pitchFamily="18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Times New Roman" pitchFamily="18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Times New Roman" pitchFamily="18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Recording Information </a:t>
            </a:r>
          </a:p>
          <a:p>
            <a:r>
              <a:rPr lang="en-US" kern="0" dirty="0"/>
              <a:t>&amp;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144157107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an Accident</a:t>
            </a: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378186"/>
            <a:ext cx="114176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kern="0" dirty="0"/>
              <a:t>What is the role of each of these persons in promoting and ensuring safety in the laboratory?</a:t>
            </a:r>
          </a:p>
          <a:p>
            <a:pPr marL="761986" lvl="1" indent="-228600"/>
            <a:r>
              <a:rPr lang="en-US" kern="0" dirty="0"/>
              <a:t>New researcher (i.e., you)</a:t>
            </a:r>
          </a:p>
          <a:p>
            <a:pPr marL="761986" lvl="1" indent="-228600"/>
            <a:r>
              <a:rPr lang="en-US" kern="0" dirty="0"/>
              <a:t>Colleagues (other students, including grad students)</a:t>
            </a:r>
          </a:p>
          <a:p>
            <a:pPr marL="761986" lvl="1" indent="-228600"/>
            <a:r>
              <a:rPr lang="en-US" kern="0" dirty="0"/>
              <a:t>Laboratory manager</a:t>
            </a:r>
          </a:p>
          <a:p>
            <a:pPr marL="761986" lvl="1" indent="-228600"/>
            <a:r>
              <a:rPr lang="en-US" kern="0" dirty="0"/>
              <a:t>Primary investigator</a:t>
            </a:r>
          </a:p>
          <a:p>
            <a:pPr marL="761986" lvl="1" indent="-228600"/>
            <a:r>
              <a:rPr lang="en-US" kern="0" dirty="0"/>
              <a:t>Department head</a:t>
            </a:r>
          </a:p>
          <a:p>
            <a:pPr marL="761986" lvl="1" indent="-228600"/>
            <a:r>
              <a:rPr lang="en-US" kern="0" dirty="0"/>
              <a:t>Dean (Associate Dean for Research)</a:t>
            </a:r>
          </a:p>
          <a:p>
            <a:pPr marL="761986" lvl="1" indent="-228600"/>
            <a:r>
              <a:rPr lang="en-US" kern="0" dirty="0"/>
              <a:t>Vice President for Research</a:t>
            </a:r>
          </a:p>
          <a:p>
            <a:pPr marL="761986" lvl="1" indent="-228600"/>
            <a:r>
              <a:rPr lang="en-US" kern="0" dirty="0"/>
              <a:t>Others</a:t>
            </a:r>
          </a:p>
          <a:p>
            <a:endParaRPr lang="en-US" kern="0" dirty="0"/>
          </a:p>
        </p:txBody>
      </p:sp>
      <p:pic>
        <p:nvPicPr>
          <p:cNvPr id="5" name="Picture 4" descr="Laboratory notebook&#10;HVAC Premium National Laboratory Notebook, 4 x 4 Quad Ruled, Brown, Cover,  11&quot; x 9.25&quot;, 100 Numbered Sets (43649)">
            <a:extLst>
              <a:ext uri="{FF2B5EF4-FFF2-40B4-BE49-F238E27FC236}">
                <a16:creationId xmlns:a16="http://schemas.microsoft.com/office/drawing/2014/main" id="{456E7083-95CC-4D89-AE9D-06D26678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99" y="3619735"/>
            <a:ext cx="3568402" cy="30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2819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Safety - Reflection</a:t>
            </a: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155759"/>
            <a:ext cx="116843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b="1" dirty="0"/>
              <a:t>Communicate</a:t>
            </a:r>
            <a:r>
              <a:rPr lang="en-US" dirty="0"/>
              <a:t> with mentor and co-workers</a:t>
            </a:r>
          </a:p>
          <a:p>
            <a:pPr marL="234950" indent="-234950"/>
            <a:r>
              <a:rPr lang="en-US" dirty="0"/>
              <a:t>Complete all </a:t>
            </a:r>
            <a:r>
              <a:rPr lang="en-US" b="1" dirty="0"/>
              <a:t>safety training</a:t>
            </a:r>
          </a:p>
          <a:p>
            <a:pPr marL="234950" indent="-234950"/>
            <a:r>
              <a:rPr lang="en-US" b="1" kern="0" dirty="0"/>
              <a:t>Know your environment</a:t>
            </a:r>
            <a:r>
              <a:rPr lang="en-US" kern="0" dirty="0"/>
              <a:t> - Risks, engineering controls</a:t>
            </a:r>
          </a:p>
          <a:p>
            <a:pPr marL="234950" indent="-234950"/>
            <a:r>
              <a:rPr lang="en-US" b="1" kern="0" dirty="0"/>
              <a:t>Wear appropriate PPE</a:t>
            </a:r>
            <a:r>
              <a:rPr lang="en-US" kern="0" dirty="0"/>
              <a:t> &amp; use safety devices</a:t>
            </a:r>
          </a:p>
          <a:p>
            <a:pPr marL="234950" indent="-234950"/>
            <a:r>
              <a:rPr lang="en-US" b="1" kern="0" dirty="0"/>
              <a:t>Follow laboratory policies</a:t>
            </a:r>
            <a:r>
              <a:rPr lang="en-US" kern="0" dirty="0"/>
              <a:t> &amp; SOPs</a:t>
            </a:r>
          </a:p>
          <a:p>
            <a:pPr marL="768336" lvl="1" indent="-234950"/>
            <a:r>
              <a:rPr lang="en-US" kern="0" dirty="0"/>
              <a:t>Know and practice protocols</a:t>
            </a:r>
          </a:p>
          <a:p>
            <a:pPr marL="234950" indent="-234950"/>
            <a:r>
              <a:rPr lang="en-US" b="1" kern="0" dirty="0"/>
              <a:t>Expect</a:t>
            </a:r>
            <a:r>
              <a:rPr lang="en-US" kern="0" dirty="0"/>
              <a:t> colleagues to be safe</a:t>
            </a:r>
          </a:p>
          <a:p>
            <a:pPr marL="234950" indent="-234950"/>
            <a:r>
              <a:rPr lang="en-US" b="1" kern="0" dirty="0"/>
              <a:t>Record</a:t>
            </a:r>
            <a:r>
              <a:rPr lang="en-US" kern="0" dirty="0"/>
              <a:t> aims, goals, preparations, calculations,       activities outcomes and conclusions</a:t>
            </a:r>
          </a:p>
          <a:p>
            <a:pPr marL="234950" indent="-234950"/>
            <a:r>
              <a:rPr lang="en-US" b="1" kern="0" dirty="0"/>
              <a:t>Laboratory notebooks</a:t>
            </a:r>
            <a:r>
              <a:rPr lang="en-US" kern="0" dirty="0"/>
              <a:t> are legal documents</a:t>
            </a:r>
          </a:p>
        </p:txBody>
      </p:sp>
      <p:pic>
        <p:nvPicPr>
          <p:cNvPr id="57" name="Picture 4" descr="Laboratory notebook&#10;HVAC Premium National Laboratory Notebook, 4 x 4 Quad Ruled, Brown, Cover,  11&quot; x 9.25&quot;, 100 Numbered Sets (43649)">
            <a:extLst>
              <a:ext uri="{FF2B5EF4-FFF2-40B4-BE49-F238E27FC236}">
                <a16:creationId xmlns:a16="http://schemas.microsoft.com/office/drawing/2014/main" id="{55075FBE-4460-43C4-B8C1-88AC2E62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63" y="4928390"/>
            <a:ext cx="2287837" cy="19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aboratory safety equipment - eyewash&#10;https://unifirstfirstaidandsafety.com/wp-content/uploads/2018/07/Eye-Wash-1.png">
            <a:extLst>
              <a:ext uri="{FF2B5EF4-FFF2-40B4-BE49-F238E27FC236}">
                <a16:creationId xmlns:a16="http://schemas.microsoft.com/office/drawing/2014/main" id="{A1406354-90FE-4531-B894-E03320FD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43" y="1309997"/>
            <a:ext cx="1845617" cy="10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boratory signage - Lab Coat And Eye Protection Required Sign">
            <a:extLst>
              <a:ext uri="{FF2B5EF4-FFF2-40B4-BE49-F238E27FC236}">
                <a16:creationId xmlns:a16="http://schemas.microsoft.com/office/drawing/2014/main" id="{7669F1C0-6A47-4C18-8517-625497A35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361" y="1102232"/>
            <a:ext cx="1337338" cy="18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odels wearing laboratory coats&#10;https://www.fashionsealhealthcare.com/sites/default/files/styles/parallax_b2ima2_display/public/lab_coat_main_image_2015_1.png?itok=HPDsBeAf">
            <a:extLst>
              <a:ext uri="{FF2B5EF4-FFF2-40B4-BE49-F238E27FC236}">
                <a16:creationId xmlns:a16="http://schemas.microsoft.com/office/drawing/2014/main" id="{B605B8DD-0720-48C2-A6A0-24A9DA185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92" b="98145" l="5428" r="89875">
                        <a14:foregroundMark x1="7203" y1="95547" x2="13257" y2="35622"/>
                        <a14:foregroundMark x1="13257" y1="35622" x2="17119" y2="28942"/>
                        <a14:foregroundMark x1="17119" y1="28942" x2="16284" y2="11132"/>
                        <a14:foregroundMark x1="16483" y1="87940" x2="16493" y2="92022"/>
                        <a14:foregroundMark x1="16481" y1="87013" x2="16482" y2="87564"/>
                        <a14:foregroundMark x1="16478" y1="86047" x2="16481" y2="87013"/>
                        <a14:foregroundMark x1="16284" y1="11132" x2="16450" y2="75529"/>
                        <a14:foregroundMark x1="16493" y1="92022" x2="15658" y2="95362"/>
                        <a14:foregroundMark x1="25992" y1="97774" x2="25887" y2="25046"/>
                        <a14:foregroundMark x1="25887" y1="25046" x2="27035" y2="15584"/>
                        <a14:foregroundMark x1="27035" y1="15584" x2="33403" y2="96475"/>
                        <a14:foregroundMark x1="41441" y1="82375" x2="45303" y2="12987"/>
                        <a14:foregroundMark x1="51000" y1="39147" x2="51566" y2="41744"/>
                        <a14:foregroundMark x1="45303" y1="12987" x2="50839" y2="38404"/>
                        <a14:foregroundMark x1="51067" y1="38404" x2="50209" y2="32653"/>
                        <a14:foregroundMark x1="51566" y1="41744" x2="51178" y2="39147"/>
                        <a14:foregroundMark x1="48810" y1="39147" x2="48330" y2="41373"/>
                        <a14:foregroundMark x1="50209" y1="32653" x2="48970" y2="38404"/>
                        <a14:foregroundMark x1="48330" y1="41373" x2="48330" y2="61781"/>
                        <a14:foregroundMark x1="48330" y1="61781" x2="52088" y2="80519"/>
                        <a14:foregroundMark x1="52088" y1="80519" x2="52714" y2="81633"/>
                        <a14:foregroundMark x1="51357" y1="41929" x2="53758" y2="46382"/>
                        <a14:foregroundMark x1="52818" y1="47495" x2="52923" y2="47124"/>
                        <a14:foregroundMark x1="52818" y1="46568" x2="52505" y2="44898"/>
                        <a14:foregroundMark x1="55532" y1="42301" x2="57098" y2="36920"/>
                        <a14:foregroundMark x1="54280" y1="47866" x2="55219" y2="41744"/>
                        <a14:foregroundMark x1="55741" y1="50649" x2="55010" y2="46382"/>
                        <a14:foregroundMark x1="55115" y1="53803" x2="54280" y2="47866"/>
                        <a14:foregroundMark x1="55653" y1="53514" x2="55741" y2="51020"/>
                        <a14:foregroundMark x1="56054" y1="53432" x2="56054" y2="53432"/>
                        <a14:foregroundMark x1="55532" y1="53803" x2="55532" y2="53803"/>
                        <a14:foregroundMark x1="56054" y1="52876" x2="56054" y2="52876"/>
                        <a14:foregroundMark x1="55950" y1="51948" x2="55950" y2="51948"/>
                        <a14:foregroundMark x1="55846" y1="51206" x2="55846" y2="51206"/>
                        <a14:foregroundMark x1="56054" y1="52505" x2="56054" y2="52505"/>
                        <a14:foregroundMark x1="55846" y1="41744" x2="56263" y2="41187"/>
                        <a14:foregroundMark x1="59081" y1="50278" x2="59186" y2="48609"/>
                        <a14:foregroundMark x1="60125" y1="39147" x2="60438" y2="37848"/>
                        <a14:foregroundMark x1="67268" y1="37662" x2="67223" y2="41002"/>
                        <a14:foregroundMark x1="67274" y1="37181" x2="67268" y2="37662"/>
                        <a14:foregroundMark x1="67328" y1="33210" x2="67337" y2="32522"/>
                        <a14:foregroundMark x1="73382" y1="47866" x2="74217" y2="44527"/>
                        <a14:foregroundMark x1="73069" y1="45455" x2="72860" y2="43970"/>
                        <a14:foregroundMark x1="72443" y1="43228" x2="71086" y2="38961"/>
                        <a14:foregroundMark x1="70772" y1="38590" x2="71712" y2="31911"/>
                        <a14:foregroundMark x1="70668" y1="37662" x2="72025" y2="30798"/>
                        <a14:foregroundMark x1="74843" y1="96660" x2="76409" y2="95547"/>
                        <a14:foregroundMark x1="40710" y1="82746" x2="41232" y2="82746"/>
                        <a14:foregroundMark x1="52296" y1="82560" x2="52923" y2="82560"/>
                        <a14:foregroundMark x1="25052" y1="97588" x2="26827" y2="97959"/>
                        <a14:foregroundMark x1="31628" y1="94805" x2="33716" y2="95733"/>
                        <a14:foregroundMark x1="33925" y1="98330" x2="34029" y2="97588"/>
                        <a14:foregroundMark x1="23776" y1="62367" x2="23800" y2="61410"/>
                        <a14:foregroundMark x1="23591" y1="69759" x2="23762" y2="62938"/>
                        <a14:foregroundMark x1="5532" y1="97217" x2="6785" y2="93878"/>
                        <a14:foregroundMark x1="8142" y1="48794" x2="8142" y2="47866"/>
                        <a14:foregroundMark x1="8351" y1="46197" x2="8455" y2="43228"/>
                        <a14:foregroundMark x1="23409" y1="52123" x2="23591" y2="40631"/>
                        <a14:foregroundMark x1="23382" y1="53803" x2="23398" y2="52801"/>
                        <a14:foregroundMark x1="20668" y1="41929" x2="21190" y2="40074"/>
                        <a14:foregroundMark x1="34864" y1="48052" x2="37265" y2="38404"/>
                        <a14:foregroundMark x1="38100" y1="47495" x2="39144" y2="48237"/>
                        <a14:foregroundMark x1="37787" y1="48980" x2="39248" y2="49536"/>
                        <a14:foregroundMark x1="44259" y1="51020" x2="44259" y2="48980"/>
                        <a14:foregroundMark x1="71712" y1="30798" x2="74217" y2="22635"/>
                        <a14:foregroundMark x1="74217" y1="22635" x2="78184" y2="19295"/>
                        <a14:foregroundMark x1="71921" y1="29314" x2="72338" y2="28386"/>
                        <a14:foregroundMark x1="72860" y1="26160" x2="73486" y2="24304"/>
                        <a14:foregroundMark x1="59081" y1="28942" x2="60752" y2="22820"/>
                        <a14:foregroundMark x1="60647" y1="22635" x2="61795" y2="18738"/>
                        <a14:foregroundMark x1="58246" y1="32653" x2="58455" y2="31725"/>
                        <a14:foregroundMark x1="57933" y1="32282" x2="58351" y2="31169"/>
                        <a14:foregroundMark x1="40946" y1="21858" x2="42589" y2="19109"/>
                        <a14:foregroundMark x1="40814" y1="22078" x2="40843" y2="22029"/>
                        <a14:foregroundMark x1="40710" y1="23377" x2="40919" y2="22263"/>
                        <a14:foregroundMark x1="40605" y1="22635" x2="40919" y2="21336"/>
                        <a14:foregroundMark x1="40605" y1="24304" x2="40605" y2="23006"/>
                        <a14:foregroundMark x1="36534" y1="34137" x2="36743" y2="34137"/>
                        <a14:foregroundMark x1="18058" y1="21150" x2="20042" y2="26345"/>
                        <a14:foregroundMark x1="21399" y1="25974" x2="22443" y2="23377"/>
                        <a14:foregroundMark x1="21503" y1="24675" x2="21816" y2="24304"/>
                        <a14:foregroundMark x1="24464" y1="21134" x2="24739" y2="20779"/>
                        <a14:foregroundMark x1="23591" y1="22263" x2="24381" y2="21242"/>
                        <a14:foregroundMark x1="14196" y1="18553" x2="13987" y2="16883"/>
                        <a14:foregroundMark x1="43528" y1="17996" x2="43528" y2="18738"/>
                        <a14:foregroundMark x1="66910" y1="8349" x2="63570" y2="15584"/>
                        <a14:foregroundMark x1="63570" y1="15584" x2="63570" y2="15584"/>
                        <a14:foregroundMark x1="67019" y1="8720" x2="68476" y2="16141"/>
                        <a14:foregroundMark x1="66910" y1="8163" x2="67019" y2="8720"/>
                        <a14:foregroundMark x1="67641" y1="8534" x2="68580" y2="10575"/>
                        <a14:foregroundMark x1="68267" y1="8349" x2="68685" y2="8905"/>
                        <a14:foregroundMark x1="67850" y1="7792" x2="67954" y2="7978"/>
                        <a14:foregroundMark x1="61169" y1="18553" x2="61691" y2="17440"/>
                        <a14:foregroundMark x1="44885" y1="51577" x2="45825" y2="51391"/>
                        <a14:foregroundMark x1="45616" y1="51948" x2="45616" y2="51948"/>
                        <a14:foregroundMark x1="28392" y1="21150" x2="28184" y2="24304"/>
                        <a14:foregroundMark x1="32881" y1="42672" x2="32359" y2="40260"/>
                        <a14:backgroundMark x1="55441" y1="51948" x2="55324" y2="51391"/>
                        <a14:backgroundMark x1="55559" y1="52505" x2="55441" y2="51948"/>
                        <a14:backgroundMark x1="55637" y1="52876" x2="55559" y2="52505"/>
                        <a14:backgroundMark x1="55190" y1="51206" x2="55115" y2="50835"/>
                        <a14:backgroundMark x1="55339" y1="51948" x2="55190" y2="51206"/>
                        <a14:backgroundMark x1="55451" y1="52505" x2="55339" y2="51948"/>
                        <a14:backgroundMark x1="55525" y1="52876" x2="55451" y2="52505"/>
                        <a14:backgroundMark x1="55637" y1="53432" x2="55525" y2="52876"/>
                        <a14:backgroundMark x1="55846" y1="52134" x2="55741" y2="51391"/>
                        <a14:backgroundMark x1="67328" y1="37477" x2="67328" y2="32468"/>
                        <a14:backgroundMark x1="67119" y1="37291" x2="67119" y2="37291"/>
                        <a14:backgroundMark x1="67223" y1="37662" x2="67223" y2="37662"/>
                        <a14:backgroundMark x1="16284" y1="84972" x2="16180" y2="74026"/>
                        <a14:backgroundMark x1="29436" y1="96475" x2="29645" y2="80334"/>
                        <a14:backgroundMark x1="16284" y1="86827" x2="16284" y2="86456"/>
                        <a14:backgroundMark x1="16284" y1="86085" x2="16284" y2="85714"/>
                        <a14:backgroundMark x1="16388" y1="87013" x2="16388" y2="87013"/>
                        <a14:backgroundMark x1="16284" y1="87570" x2="16284" y2="87570"/>
                        <a14:backgroundMark x1="22129" y1="38590" x2="22025" y2="48052"/>
                        <a14:backgroundMark x1="22025" y1="48052" x2="21921" y2="42301"/>
                        <a14:backgroundMark x1="21921" y1="51577" x2="22025" y2="50278"/>
                        <a14:backgroundMark x1="22338" y1="53061" x2="22338" y2="51763"/>
                        <a14:backgroundMark x1="22338" y1="53618" x2="22547" y2="53989"/>
                        <a14:backgroundMark x1="34342" y1="44156" x2="33925" y2="41744"/>
                        <a14:backgroundMark x1="33507" y1="41187" x2="33925" y2="41187"/>
                        <a14:backgroundMark x1="20877" y1="62338" x2="22651" y2="64750"/>
                        <a14:backgroundMark x1="22025" y1="37662" x2="22234" y2="38590"/>
                        <a14:backgroundMark x1="38413" y1="30427" x2="39979" y2="23191"/>
                        <a14:backgroundMark x1="38831" y1="29685" x2="39353" y2="27829"/>
                        <a14:backgroundMark x1="39457" y1="27458" x2="39666" y2="25788"/>
                        <a14:backgroundMark x1="39666" y1="26345" x2="40188" y2="24304"/>
                        <a14:backgroundMark x1="49687" y1="38404" x2="49687" y2="39147"/>
                        <a14:backgroundMark x1="23904" y1="17440" x2="24217" y2="17440"/>
                        <a14:backgroundMark x1="24948" y1="19295" x2="25052" y2="17625"/>
                        <a14:backgroundMark x1="67954" y1="7607" x2="67954" y2="7607"/>
                        <a14:backgroundMark x1="68894" y1="8720" x2="68894" y2="8720"/>
                        <a14:backgroundMark x1="68685" y1="8720" x2="68685" y2="8720"/>
                        <a14:backgroundMark x1="68476" y1="8163" x2="68476" y2="8163"/>
                        <a14:backgroundMark x1="68580" y1="8349" x2="68580" y2="8349"/>
                        <a14:backgroundMark x1="84134" y1="22449" x2="83194" y2="15584"/>
                        <a14:backgroundMark x1="83925" y1="22449" x2="83403" y2="20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8" t="5512" r="10511"/>
          <a:stretch/>
        </p:blipFill>
        <p:spPr bwMode="auto">
          <a:xfrm>
            <a:off x="8780443" y="3123781"/>
            <a:ext cx="3411557" cy="21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50288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Records, Data Storage &amp; Security</a:t>
            </a:r>
          </a:p>
        </p:txBody>
      </p:sp>
      <p:pic>
        <p:nvPicPr>
          <p:cNvPr id="5" name="Picture 4" descr="Laboratory notebook&#10;HVAC Premium National Laboratory Notebook, 4 x 4 Quad Ruled, Brown, Cover,  11&quot; x 9.25&quot;, 100 Numbered Sets (43649)">
            <a:extLst>
              <a:ext uri="{FF2B5EF4-FFF2-40B4-BE49-F238E27FC236}">
                <a16:creationId xmlns:a16="http://schemas.microsoft.com/office/drawing/2014/main" id="{36CD7E58-CF86-4F6B-A00C-1BED040B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39" y="3979895"/>
            <a:ext cx="3272481" cy="27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of book cover: &quot;Making the Right Moves&quot;">
            <a:extLst>
              <a:ext uri="{FF2B5EF4-FFF2-40B4-BE49-F238E27FC236}">
                <a16:creationId xmlns:a16="http://schemas.microsoft.com/office/drawing/2014/main" id="{9342A534-D0CD-4CD8-AD04-509D0F364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143000"/>
            <a:ext cx="4111711" cy="5026072"/>
          </a:xfrm>
          <a:prstGeom prst="rect">
            <a:avLst/>
          </a:prstGeom>
        </p:spPr>
      </p:pic>
      <p:pic>
        <p:nvPicPr>
          <p:cNvPr id="7" name="Picture 6" descr="Image of book cover: &quot;At the Bench&quot;">
            <a:extLst>
              <a:ext uri="{FF2B5EF4-FFF2-40B4-BE49-F238E27FC236}">
                <a16:creationId xmlns:a16="http://schemas.microsoft.com/office/drawing/2014/main" id="{33E5196F-62B4-4F2B-AEA3-D110A2458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431" y="1815629"/>
            <a:ext cx="3529584" cy="5030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E5C23F-16F9-4796-BDDA-E1051E507914}"/>
              </a:ext>
            </a:extLst>
          </p:cNvPr>
          <p:cNvSpPr txBox="1"/>
          <p:nvPr/>
        </p:nvSpPr>
        <p:spPr>
          <a:xfrm>
            <a:off x="8192531" y="1383957"/>
            <a:ext cx="3618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Excellent guides to </a:t>
            </a:r>
            <a:r>
              <a:rPr lang="en-US" strike="sngStrike" dirty="0">
                <a:latin typeface="Comic Sans MS" panose="030F0702030302020204" pitchFamily="66" charset="0"/>
              </a:rPr>
              <a:t>survive</a:t>
            </a:r>
            <a:r>
              <a:rPr lang="en-US" dirty="0">
                <a:latin typeface="Comic Sans MS" panose="030F0702030302020204" pitchFamily="66" charset="0"/>
              </a:rPr>
              <a:t> flourish in the laboratory environment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2701B-8329-43D0-A084-4F2D32B3BC51}"/>
              </a:ext>
            </a:extLst>
          </p:cNvPr>
          <p:cNvSpPr txBox="1"/>
          <p:nvPr/>
        </p:nvSpPr>
        <p:spPr>
          <a:xfrm>
            <a:off x="114300" y="6176033"/>
            <a:ext cx="411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Chapter 8: Data Management and Laboratory Notebooks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80645-0205-4468-92F2-78C0E61521D5}"/>
              </a:ext>
            </a:extLst>
          </p:cNvPr>
          <p:cNvSpPr txBox="1"/>
          <p:nvPr/>
        </p:nvSpPr>
        <p:spPr>
          <a:xfrm>
            <a:off x="4333432" y="1143000"/>
            <a:ext cx="352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omic Sans MS" panose="030F0702030302020204" pitchFamily="66" charset="0"/>
              </a:rPr>
              <a:t>Chapter 5: </a:t>
            </a:r>
          </a:p>
          <a:p>
            <a:pPr algn="r"/>
            <a:r>
              <a:rPr lang="en-US" sz="2000" dirty="0">
                <a:latin typeface="Comic Sans MS" panose="030F0702030302020204" pitchFamily="66" charset="0"/>
              </a:rPr>
              <a:t>Laboratory Notebooks</a:t>
            </a:r>
          </a:p>
        </p:txBody>
      </p:sp>
    </p:spTree>
    <p:extLst>
      <p:ext uri="{BB962C8B-B14F-4D97-AF65-F5344CB8AC3E}">
        <p14:creationId xmlns:p14="http://schemas.microsoft.com/office/powerpoint/2010/main" val="2229504815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Keep a Laboratory Notebook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E51472-C70F-448E-B0F3-0EA472942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387044"/>
            <a:ext cx="11963400" cy="4114800"/>
          </a:xfrm>
        </p:spPr>
        <p:txBody>
          <a:bodyPr/>
          <a:lstStyle/>
          <a:p>
            <a:pPr marL="234950" indent="-234950">
              <a:spcBef>
                <a:spcPts val="1200"/>
              </a:spcBef>
            </a:pPr>
            <a:r>
              <a:rPr lang="en-US" sz="2400" dirty="0"/>
              <a:t>Provide a complete record of why experiments were initiated and how they were performed, outcomes, insights &amp; conclusions (</a:t>
            </a:r>
            <a:r>
              <a:rPr lang="en-US" sz="2400" b="1" dirty="0"/>
              <a:t>self</a:t>
            </a:r>
            <a:r>
              <a:rPr lang="en-US" sz="2400" dirty="0"/>
              <a:t>)</a:t>
            </a:r>
          </a:p>
          <a:p>
            <a:pPr marL="234950" indent="-234950">
              <a:spcBef>
                <a:spcPts val="1200"/>
              </a:spcBef>
            </a:pPr>
            <a:r>
              <a:rPr lang="en-US" sz="2400" dirty="0"/>
              <a:t>Encourage sound thinking. A forum to talk to yourself, to ask questions, to record important thoughts about experimental design &amp;  interpretation</a:t>
            </a:r>
          </a:p>
          <a:p>
            <a:pPr marL="234950" indent="-234950">
              <a:spcBef>
                <a:spcPts val="1200"/>
              </a:spcBef>
            </a:pPr>
            <a:r>
              <a:rPr lang="en-US" sz="2400" dirty="0"/>
              <a:t>Provide information to persons interested in continuing your research. Others may want to repeat and extend your experimentation </a:t>
            </a:r>
            <a:r>
              <a:rPr lang="en-US" sz="2400" b="1" dirty="0"/>
              <a:t>if you die an early death</a:t>
            </a:r>
          </a:p>
          <a:p>
            <a:pPr marL="461963" lvl="1" indent="-234950"/>
            <a:r>
              <a:rPr lang="en-US" sz="2000" dirty="0"/>
              <a:t>Complete record of rationale, procedures, reagents, data, and thoughts to bequeath (</a:t>
            </a:r>
            <a:r>
              <a:rPr lang="en-US" sz="2000" b="1" dirty="0"/>
              <a:t>others</a:t>
            </a:r>
            <a:r>
              <a:rPr lang="en-US" sz="2000" dirty="0"/>
              <a:t>)</a:t>
            </a:r>
          </a:p>
          <a:p>
            <a:pPr marL="457200" lvl="1" indent="-234950"/>
            <a:r>
              <a:rPr lang="en-US" sz="2000" dirty="0"/>
              <a:t>Notebooks that are kept solely for personal consumption are often illegible and incoherent (usually both) and are worthless to the broader scientific community</a:t>
            </a:r>
          </a:p>
          <a:p>
            <a:pPr marL="234950" indent="-234950">
              <a:spcBef>
                <a:spcPts val="1200"/>
              </a:spcBef>
            </a:pPr>
            <a:r>
              <a:rPr lang="en-US" sz="2400" b="1" dirty="0"/>
              <a:t>To get rich! $$</a:t>
            </a:r>
            <a:r>
              <a:rPr lang="en-US" sz="2400" dirty="0"/>
              <a:t> You may discover or develop something important and in such an event you must have a notebook that supports your claims. If you have not kept up a proper laboratory notebook, other researchers and their patent lawyers will beat you to the Patent Office and to the bank.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5038F-D9D4-49AA-A174-5143C8744F6F}"/>
              </a:ext>
            </a:extLst>
          </p:cNvPr>
          <p:cNvSpPr/>
          <p:nvPr/>
        </p:nvSpPr>
        <p:spPr>
          <a:xfrm>
            <a:off x="4579879" y="6581001"/>
            <a:ext cx="761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modified from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hlinkClick r:id="rId3"/>
              </a:rPr>
              <a:t>https://colinpurrington.com/tips/lab-notebooks/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&amp; Dr Kurt Kwast (University of Illinois) 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66405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7A7C-43F6-4D76-A727-D4BDA03C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Keep a Laboratory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7CF3-8A15-46DE-A914-3DB94475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908" y="1388073"/>
            <a:ext cx="5080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Scientific</a:t>
            </a:r>
          </a:p>
          <a:p>
            <a:pPr marL="231775" indent="-231775"/>
            <a:r>
              <a:rPr lang="en-US" sz="3200" dirty="0"/>
              <a:t>Reproducibility</a:t>
            </a:r>
          </a:p>
          <a:p>
            <a:pPr marL="231775" indent="-231775"/>
            <a:r>
              <a:rPr lang="en-US" sz="3200" dirty="0"/>
              <a:t>Publications</a:t>
            </a:r>
          </a:p>
          <a:p>
            <a:pPr marL="231775" indent="-231775"/>
            <a:r>
              <a:rPr lang="en-US" sz="3200" dirty="0"/>
              <a:t>Grant proposals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7F8D-0717-4B1E-859A-258B0561D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106" y="1388073"/>
            <a:ext cx="5080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Legal</a:t>
            </a:r>
          </a:p>
          <a:p>
            <a:pPr marL="231775" indent="-231775"/>
            <a:r>
              <a:rPr lang="en-US" sz="3200" dirty="0"/>
              <a:t>Grants &amp; Contracts</a:t>
            </a:r>
          </a:p>
          <a:p>
            <a:pPr marL="231775" indent="-231775"/>
            <a:r>
              <a:rPr lang="en-US" sz="3200" dirty="0"/>
              <a:t>Quality Assurance</a:t>
            </a:r>
          </a:p>
          <a:p>
            <a:pPr marL="231775" indent="-231775"/>
            <a:r>
              <a:rPr lang="en-US" sz="3200" dirty="0"/>
              <a:t>Product Approval</a:t>
            </a:r>
          </a:p>
          <a:p>
            <a:pPr marL="231775" indent="-231775"/>
            <a:r>
              <a:rPr lang="en-US" sz="3200" dirty="0"/>
              <a:t>Patents</a:t>
            </a:r>
          </a:p>
          <a:p>
            <a:pPr marL="461963" lvl="1" indent="-212725"/>
            <a:r>
              <a:rPr lang="en-US" sz="2800" dirty="0"/>
              <a:t>Supporting data</a:t>
            </a:r>
          </a:p>
          <a:p>
            <a:pPr marL="461963" lvl="1" indent="-212725"/>
            <a:r>
              <a:rPr lang="en-US" sz="2800" dirty="0"/>
              <a:t>Dates</a:t>
            </a:r>
          </a:p>
          <a:p>
            <a:pPr marL="461963" lvl="1" indent="-212725"/>
            <a:r>
              <a:rPr lang="en-US" sz="2800" dirty="0"/>
              <a:t>Proof of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3F0C3-5D24-4B38-BE63-1207730683D3}"/>
              </a:ext>
            </a:extLst>
          </p:cNvPr>
          <p:cNvSpPr/>
          <p:nvPr/>
        </p:nvSpPr>
        <p:spPr>
          <a:xfrm>
            <a:off x="8105138" y="6581001"/>
            <a:ext cx="3972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modified from Dr Kurt Kwast (University of Illinois) 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07198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7A7C-43F6-4D76-A727-D4BDA03C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7CF3-8A15-46DE-A914-3DB94475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520" y="1388073"/>
            <a:ext cx="55778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/>
              <a:t>Useful Books Explain</a:t>
            </a:r>
          </a:p>
          <a:p>
            <a:pPr marL="231775" indent="-231775"/>
            <a:r>
              <a:rPr lang="en-US" sz="3200" dirty="0"/>
              <a:t>What you did</a:t>
            </a:r>
          </a:p>
          <a:p>
            <a:pPr marL="231775" indent="-231775"/>
            <a:r>
              <a:rPr lang="en-US" sz="3200" dirty="0"/>
              <a:t>Why you did it</a:t>
            </a:r>
          </a:p>
          <a:p>
            <a:pPr marL="231775" indent="-231775"/>
            <a:r>
              <a:rPr lang="en-US" sz="3200" dirty="0"/>
              <a:t>How you did it</a:t>
            </a:r>
          </a:p>
          <a:p>
            <a:pPr marL="231775" indent="-231775"/>
            <a:r>
              <a:rPr lang="en-US" sz="3200" dirty="0"/>
              <a:t>When you did it</a:t>
            </a:r>
          </a:p>
          <a:p>
            <a:pPr marL="231775" indent="-231775"/>
            <a:r>
              <a:rPr lang="en-US" sz="3200" dirty="0"/>
              <a:t>Where materials are</a:t>
            </a:r>
          </a:p>
          <a:p>
            <a:pPr marL="231775" indent="-231775"/>
            <a:r>
              <a:rPr lang="en-US" sz="3200" dirty="0"/>
              <a:t>Outcomes with locations</a:t>
            </a:r>
          </a:p>
          <a:p>
            <a:pPr marL="231775" indent="-231775"/>
            <a:r>
              <a:rPr lang="en-US" sz="3200" dirty="0"/>
              <a:t>Your interpretations</a:t>
            </a:r>
          </a:p>
          <a:p>
            <a:pPr marL="231775" indent="-231775"/>
            <a:r>
              <a:rPr lang="en-US" sz="3200" dirty="0"/>
              <a:t>Contributions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7F8D-0717-4B1E-859A-258B0561D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5736" y="1388073"/>
            <a:ext cx="55778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/>
              <a:t>Good Books are</a:t>
            </a:r>
          </a:p>
          <a:p>
            <a:pPr marL="231775" indent="-231775"/>
            <a:r>
              <a:rPr lang="en-US" sz="3200" dirty="0"/>
              <a:t>Legible</a:t>
            </a:r>
          </a:p>
          <a:p>
            <a:pPr marL="231775" indent="-231775"/>
            <a:r>
              <a:rPr lang="en-US" sz="3200" dirty="0"/>
              <a:t>Organized</a:t>
            </a:r>
          </a:p>
          <a:p>
            <a:pPr marL="231775" indent="-231775"/>
            <a:r>
              <a:rPr lang="en-US" sz="3200" dirty="0"/>
              <a:t>Accessible</a:t>
            </a:r>
          </a:p>
          <a:p>
            <a:pPr marL="231775" indent="-231775"/>
            <a:r>
              <a:rPr lang="en-US" sz="3200" dirty="0"/>
              <a:t>Allow repetition of experiments</a:t>
            </a:r>
          </a:p>
          <a:p>
            <a:pPr marL="231775" indent="-231775"/>
            <a:r>
              <a:rPr lang="en-US" sz="3200" dirty="0"/>
              <a:t>Compliant with granting agencies AND institutional requirements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94AA7-9EF4-49E8-94DE-AD9BE1F3F449}"/>
              </a:ext>
            </a:extLst>
          </p:cNvPr>
          <p:cNvSpPr txBox="1">
            <a:spLocks/>
          </p:cNvSpPr>
          <p:nvPr/>
        </p:nvSpPr>
        <p:spPr bwMode="auto">
          <a:xfrm>
            <a:off x="9120376" y="1970183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33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/>
            <a:r>
              <a:rPr lang="en-US" sz="3200" kern="0" dirty="0"/>
              <a:t>Accurate</a:t>
            </a:r>
          </a:p>
          <a:p>
            <a:pPr marL="231775" indent="-231775"/>
            <a:r>
              <a:rPr lang="en-US" sz="3200" kern="0" dirty="0"/>
              <a:t>Complete</a:t>
            </a:r>
          </a:p>
          <a:p>
            <a:pPr marL="231775" indent="-231775"/>
            <a:r>
              <a:rPr lang="en-US" sz="3200" kern="0" dirty="0"/>
              <a:t>Secure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42DA7-9F15-43DC-92B8-CA9CE66A4E5F}"/>
              </a:ext>
            </a:extLst>
          </p:cNvPr>
          <p:cNvSpPr/>
          <p:nvPr/>
        </p:nvSpPr>
        <p:spPr>
          <a:xfrm>
            <a:off x="8105138" y="6581001"/>
            <a:ext cx="3972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modified from Dr Kurt Kwast (University of Illinois) 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52077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7A7C-43F6-4D76-A727-D4BDA03C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to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7CF3-8A15-46DE-A914-3DB94475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648" y="1159470"/>
            <a:ext cx="11688052" cy="4114800"/>
          </a:xfrm>
        </p:spPr>
        <p:txBody>
          <a:bodyPr/>
          <a:lstStyle/>
          <a:p>
            <a:pPr marL="231775" indent="-231775"/>
            <a:r>
              <a:rPr lang="en-US" sz="2800" b="1" dirty="0"/>
              <a:t>Date</a:t>
            </a:r>
            <a:r>
              <a:rPr lang="en-US" sz="2800" dirty="0"/>
              <a:t> (&amp; experiment name or number)</a:t>
            </a:r>
          </a:p>
          <a:p>
            <a:pPr marL="231775" indent="-231775"/>
            <a:r>
              <a:rPr lang="en-US" sz="2800" b="1" dirty="0"/>
              <a:t>Purpose</a:t>
            </a:r>
            <a:r>
              <a:rPr lang="en-US" sz="2800" dirty="0"/>
              <a:t>, hypothesis &amp; goal</a:t>
            </a:r>
          </a:p>
          <a:p>
            <a:pPr marL="231775" indent="-231775"/>
            <a:r>
              <a:rPr lang="en-US" sz="2800" dirty="0"/>
              <a:t>How you did it? (</a:t>
            </a:r>
            <a:r>
              <a:rPr lang="en-US" sz="2800" b="1" dirty="0"/>
              <a:t>approach &amp; methods</a:t>
            </a:r>
            <a:r>
              <a:rPr lang="en-US" sz="2800" dirty="0"/>
              <a:t>)</a:t>
            </a:r>
          </a:p>
          <a:p>
            <a:pPr marL="457200" lvl="1" indent="-231775"/>
            <a:r>
              <a:rPr lang="en-US" sz="2400" dirty="0"/>
              <a:t>Sources of </a:t>
            </a:r>
            <a:r>
              <a:rPr lang="en-US" sz="2400" b="1" dirty="0"/>
              <a:t>materials</a:t>
            </a:r>
            <a:r>
              <a:rPr lang="en-US" sz="2400" dirty="0"/>
              <a:t> (vendor, lot #’s, etc.) &amp; preparation </a:t>
            </a:r>
          </a:p>
          <a:p>
            <a:pPr marL="457200" lvl="1" indent="-231775"/>
            <a:r>
              <a:rPr lang="en-US" sz="2400" b="1" dirty="0"/>
              <a:t>All calculations with units for all components</a:t>
            </a:r>
            <a:r>
              <a:rPr lang="en-US" sz="2400" dirty="0"/>
              <a:t> (e.g., mass, volume, concentration)</a:t>
            </a:r>
          </a:p>
          <a:p>
            <a:pPr marL="457200" lvl="1" indent="-231775"/>
            <a:r>
              <a:rPr lang="en-US" sz="2400" dirty="0"/>
              <a:t>Self-references to lab-made or proprietary </a:t>
            </a:r>
            <a:r>
              <a:rPr lang="en-US" sz="2400" b="1" dirty="0"/>
              <a:t>reagents</a:t>
            </a:r>
            <a:r>
              <a:rPr lang="en-US" sz="2400" dirty="0"/>
              <a:t> (notebook &amp; page)</a:t>
            </a:r>
          </a:p>
          <a:p>
            <a:pPr marL="457200" lvl="1" indent="-231775"/>
            <a:r>
              <a:rPr lang="en-US" sz="2400" b="1" dirty="0"/>
              <a:t>Organisms</a:t>
            </a:r>
            <a:r>
              <a:rPr lang="en-US" sz="2400" dirty="0"/>
              <a:t>: type, line, passage, generation, age, last fed, etc.</a:t>
            </a:r>
          </a:p>
          <a:p>
            <a:pPr marL="457200" lvl="1" indent="-231775"/>
            <a:r>
              <a:rPr lang="en-US" sz="2400" b="1" dirty="0"/>
              <a:t>Conditions</a:t>
            </a:r>
            <a:r>
              <a:rPr lang="en-US" sz="2400" dirty="0"/>
              <a:t>: temperature, atmosphere, pH, osmolality, etc.</a:t>
            </a:r>
          </a:p>
          <a:p>
            <a:pPr marL="457200" lvl="1" indent="-231775"/>
            <a:r>
              <a:rPr lang="en-US" sz="2400" dirty="0"/>
              <a:t>Can refer to centralized methods notebook with version number</a:t>
            </a:r>
          </a:p>
          <a:p>
            <a:pPr marL="806450" lvl="2" indent="-231775"/>
            <a:r>
              <a:rPr lang="en-US" sz="2000" dirty="0"/>
              <a:t>Must include verification of timing, protocol steps, QA parameters, etc.</a:t>
            </a:r>
          </a:p>
          <a:p>
            <a:pPr marL="457200" lvl="1" indent="-231775"/>
            <a:r>
              <a:rPr lang="en-US" sz="2400" b="1" dirty="0"/>
              <a:t>Collaborators</a:t>
            </a:r>
            <a:r>
              <a:rPr lang="en-US" sz="2400" dirty="0"/>
              <a:t> – who helped? Reference to their notes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039AD-C5CB-4012-B7E5-C5C18EB49760}"/>
              </a:ext>
            </a:extLst>
          </p:cNvPr>
          <p:cNvSpPr/>
          <p:nvPr/>
        </p:nvSpPr>
        <p:spPr>
          <a:xfrm>
            <a:off x="4579879" y="6581001"/>
            <a:ext cx="761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modified from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hlinkClick r:id="rId3"/>
              </a:rPr>
              <a:t>https://colinpurrington.com/tips/lab-notebooks/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&amp; Dr Kurt Kwast (University of Illinois) 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45795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7A7C-43F6-4D76-A727-D4BDA03C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to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7CF3-8A15-46DE-A914-3DB94475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648" y="1159469"/>
            <a:ext cx="11430000" cy="4114800"/>
          </a:xfrm>
        </p:spPr>
        <p:txBody>
          <a:bodyPr/>
          <a:lstStyle/>
          <a:p>
            <a:pPr marL="231775" indent="-231775"/>
            <a:r>
              <a:rPr lang="en-US" sz="2800" b="1" dirty="0"/>
              <a:t>Results</a:t>
            </a:r>
            <a:r>
              <a:rPr lang="en-US" sz="2800" dirty="0"/>
              <a:t> (Data/observation/location of generated materials)</a:t>
            </a:r>
          </a:p>
          <a:p>
            <a:pPr marL="457200" lvl="1" indent="-231775"/>
            <a:r>
              <a:rPr lang="en-US" sz="2400" b="1" dirty="0"/>
              <a:t>Tangible</a:t>
            </a:r>
            <a:r>
              <a:rPr lang="en-US" sz="2400" dirty="0"/>
              <a:t> (photographs, radiographs, printouts, etc. pasted in or location)</a:t>
            </a:r>
          </a:p>
          <a:p>
            <a:pPr marL="457200" lvl="1" indent="-231775"/>
            <a:r>
              <a:rPr lang="en-US" sz="2400" b="1" dirty="0"/>
              <a:t>Intangible</a:t>
            </a:r>
            <a:r>
              <a:rPr lang="en-US" sz="2400" dirty="0"/>
              <a:t> (qualitative assessment, descriptions, calculations)</a:t>
            </a:r>
          </a:p>
          <a:p>
            <a:pPr marL="457200" lvl="1" indent="-231775"/>
            <a:r>
              <a:rPr lang="en-US" sz="2400" b="1" dirty="0"/>
              <a:t>Electronic</a:t>
            </a:r>
            <a:r>
              <a:rPr lang="en-US" sz="2400" dirty="0"/>
              <a:t> file names and storage location(s); Derivative files</a:t>
            </a:r>
          </a:p>
          <a:p>
            <a:pPr marL="231775" indent="-231775"/>
            <a:r>
              <a:rPr lang="en-US" sz="2800" dirty="0"/>
              <a:t>May allow space for </a:t>
            </a:r>
            <a:r>
              <a:rPr lang="en-US" sz="2800" b="1" dirty="0"/>
              <a:t>comment</a:t>
            </a:r>
            <a:r>
              <a:rPr lang="en-US" sz="2800" dirty="0"/>
              <a:t> when data are reviewed or distilled</a:t>
            </a:r>
          </a:p>
          <a:p>
            <a:pPr marL="231775" indent="-231775"/>
            <a:r>
              <a:rPr lang="en-US" sz="2800" dirty="0"/>
              <a:t>Discussion</a:t>
            </a:r>
          </a:p>
          <a:p>
            <a:pPr marL="517525" lvl="1" indent="-231775"/>
            <a:r>
              <a:rPr lang="en-US" sz="2400" dirty="0"/>
              <a:t>Can be about any of the above topics (i.e., not just as conclusions)</a:t>
            </a:r>
          </a:p>
          <a:p>
            <a:pPr marL="231775" indent="-231775"/>
            <a:r>
              <a:rPr lang="en-US" sz="2800" b="1" dirty="0"/>
              <a:t>Conclusions</a:t>
            </a:r>
            <a:r>
              <a:rPr lang="en-US" sz="2800" dirty="0"/>
              <a:t>/objective interpretation</a:t>
            </a:r>
          </a:p>
          <a:p>
            <a:pPr marL="457200" lvl="1" indent="-231775"/>
            <a:r>
              <a:rPr lang="en-US" sz="2400" b="1" dirty="0"/>
              <a:t>Include any artifacts or errors made or observed</a:t>
            </a:r>
          </a:p>
          <a:p>
            <a:pPr marL="457200" lvl="1" indent="-231775"/>
            <a:r>
              <a:rPr lang="en-US" sz="2400" dirty="0"/>
              <a:t>Reflect back to hypothesis and goal</a:t>
            </a:r>
          </a:p>
          <a:p>
            <a:pPr marL="231775" indent="-231775"/>
            <a:r>
              <a:rPr lang="en-US" sz="2800" dirty="0"/>
              <a:t>What’s next (a.k.a. future directions)?</a:t>
            </a:r>
          </a:p>
          <a:p>
            <a:pPr marL="457200" lvl="1" indent="-231775"/>
            <a:r>
              <a:rPr lang="en-US" sz="2400" dirty="0"/>
              <a:t>Next experiments / Optimizations / Modifications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3AFB1-526E-4111-8984-61DF5B18CAA0}"/>
              </a:ext>
            </a:extLst>
          </p:cNvPr>
          <p:cNvSpPr/>
          <p:nvPr/>
        </p:nvSpPr>
        <p:spPr>
          <a:xfrm>
            <a:off x="4579879" y="6581001"/>
            <a:ext cx="761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modified from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hlinkClick r:id="rId3"/>
              </a:rPr>
              <a:t>https://colinpurrington.com/tips/lab-notebooks/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&amp; Dr Kurt Kwast (University of Illinois) 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92513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7A7C-43F6-4D76-A727-D4BDA03C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Electronic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7CF3-8A15-46DE-A914-3DB94475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59466"/>
            <a:ext cx="11429995" cy="4114800"/>
          </a:xfrm>
        </p:spPr>
        <p:txBody>
          <a:bodyPr/>
          <a:lstStyle/>
          <a:p>
            <a:pPr marL="231775" indent="-231775"/>
            <a:r>
              <a:rPr lang="en-US" sz="2800" dirty="0"/>
              <a:t>File must be accessible &amp; stable</a:t>
            </a:r>
          </a:p>
          <a:p>
            <a:pPr marL="457200" lvl="1" indent="-231775"/>
            <a:r>
              <a:rPr lang="en-US" sz="2400" dirty="0"/>
              <a:t>Software available to access, manipulate &amp; analyze data</a:t>
            </a:r>
          </a:p>
          <a:p>
            <a:pPr marL="457200" lvl="1" indent="-231775"/>
            <a:r>
              <a:rPr lang="en-US" sz="2400" dirty="0"/>
              <a:t>Naming must be interpretable by others who will access the information</a:t>
            </a:r>
          </a:p>
          <a:p>
            <a:pPr marL="457200" lvl="1" indent="-231775"/>
            <a:r>
              <a:rPr lang="en-US" sz="2400" dirty="0"/>
              <a:t>Data archive file unchanged by accessing, copying or compressing</a:t>
            </a:r>
          </a:p>
          <a:p>
            <a:pPr marL="231775" indent="-231775">
              <a:spcBef>
                <a:spcPts val="1200"/>
              </a:spcBef>
            </a:pPr>
            <a:r>
              <a:rPr lang="en-US" sz="2800" dirty="0"/>
              <a:t>Name must be unique, meaningful and logical (searchable)</a:t>
            </a:r>
          </a:p>
          <a:p>
            <a:pPr marL="0" indent="0" algn="ctr">
              <a:buNone/>
            </a:pPr>
            <a:r>
              <a:rPr lang="en-US" sz="2800" dirty="0"/>
              <a:t>Pr000FTpKeywordxxx00a.xxx</a:t>
            </a:r>
          </a:p>
          <a:p>
            <a:pPr marL="0" indent="0" algn="ctr">
              <a:buNone/>
            </a:pPr>
            <a:endParaRPr lang="en-US" sz="2800" dirty="0"/>
          </a:p>
          <a:p>
            <a:pPr marL="231775" indent="-231775"/>
            <a:endParaRPr lang="en-US" sz="1200" dirty="0"/>
          </a:p>
          <a:p>
            <a:pPr marL="0" indent="0" algn="ctr">
              <a:buNone/>
            </a:pPr>
            <a:r>
              <a:rPr lang="en-US" sz="2800" dirty="0"/>
              <a:t>YYMMDDExTECKeywordxxx.xxx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26051901bdsF508bicarb.csv</a:t>
            </a:r>
          </a:p>
          <a:p>
            <a:pPr marL="231775" indent="-231775"/>
            <a:endParaRPr lang="en-US" sz="2533" dirty="0"/>
          </a:p>
          <a:p>
            <a:pPr marL="231775" indent="-231775"/>
            <a:endParaRPr lang="en-US" sz="2533" dirty="0"/>
          </a:p>
          <a:p>
            <a:pPr marL="231775" indent="-231775"/>
            <a:endParaRPr lang="en-US" sz="2533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EDD71E-2986-413D-8966-C86A5EB06A47}"/>
              </a:ext>
            </a:extLst>
          </p:cNvPr>
          <p:cNvCxnSpPr/>
          <p:nvPr/>
        </p:nvCxnSpPr>
        <p:spPr bwMode="auto">
          <a:xfrm>
            <a:off x="3596148" y="4019978"/>
            <a:ext cx="934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EEDEAD-46A9-4F28-ABF3-11D96B11AAF4}"/>
              </a:ext>
            </a:extLst>
          </p:cNvPr>
          <p:cNvCxnSpPr>
            <a:cxnSpLocks/>
          </p:cNvCxnSpPr>
          <p:nvPr/>
        </p:nvCxnSpPr>
        <p:spPr bwMode="auto">
          <a:xfrm>
            <a:off x="4063180" y="4022316"/>
            <a:ext cx="0" cy="182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511BF5-3749-424A-A478-7E73612D833B}"/>
              </a:ext>
            </a:extLst>
          </p:cNvPr>
          <p:cNvCxnSpPr/>
          <p:nvPr/>
        </p:nvCxnSpPr>
        <p:spPr bwMode="auto">
          <a:xfrm>
            <a:off x="3607369" y="4203809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6E243C-9D90-40DC-B07F-FAD09AE174F5}"/>
              </a:ext>
            </a:extLst>
          </p:cNvPr>
          <p:cNvSpPr txBox="1"/>
          <p:nvPr/>
        </p:nvSpPr>
        <p:spPr>
          <a:xfrm>
            <a:off x="848758" y="4020929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Project: 5 alpha-numeric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F2CEE4-3770-4366-A54C-DFB488D770DE}"/>
              </a:ext>
            </a:extLst>
          </p:cNvPr>
          <p:cNvCxnSpPr>
            <a:cxnSpLocks/>
          </p:cNvCxnSpPr>
          <p:nvPr/>
        </p:nvCxnSpPr>
        <p:spPr bwMode="auto">
          <a:xfrm>
            <a:off x="4652986" y="4019978"/>
            <a:ext cx="5486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A0931-5445-49B4-8E83-125A5967809A}"/>
              </a:ext>
            </a:extLst>
          </p:cNvPr>
          <p:cNvCxnSpPr>
            <a:cxnSpLocks/>
          </p:cNvCxnSpPr>
          <p:nvPr/>
        </p:nvCxnSpPr>
        <p:spPr bwMode="auto">
          <a:xfrm>
            <a:off x="4927306" y="4022316"/>
            <a:ext cx="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D4B0FC-C648-48C1-BD6A-BFB1925EE782}"/>
              </a:ext>
            </a:extLst>
          </p:cNvPr>
          <p:cNvCxnSpPr/>
          <p:nvPr/>
        </p:nvCxnSpPr>
        <p:spPr bwMode="auto">
          <a:xfrm>
            <a:off x="4478391" y="4474015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6909A5-1DB2-4626-B4DF-C197FED5ED3C}"/>
              </a:ext>
            </a:extLst>
          </p:cNvPr>
          <p:cNvSpPr txBox="1"/>
          <p:nvPr/>
        </p:nvSpPr>
        <p:spPr>
          <a:xfrm>
            <a:off x="2222163" y="4291447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File Content: 3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496818-F865-420A-855C-8FEFDA05C91F}"/>
              </a:ext>
            </a:extLst>
          </p:cNvPr>
          <p:cNvCxnSpPr>
            <a:cxnSpLocks/>
          </p:cNvCxnSpPr>
          <p:nvPr/>
        </p:nvCxnSpPr>
        <p:spPr bwMode="auto">
          <a:xfrm>
            <a:off x="5308926" y="4019978"/>
            <a:ext cx="1920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39233A-3A23-463F-BA74-AB1EE56DDFCD}"/>
              </a:ext>
            </a:extLst>
          </p:cNvPr>
          <p:cNvCxnSpPr>
            <a:cxnSpLocks/>
          </p:cNvCxnSpPr>
          <p:nvPr/>
        </p:nvCxnSpPr>
        <p:spPr bwMode="auto">
          <a:xfrm>
            <a:off x="6269046" y="4017641"/>
            <a:ext cx="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056948-F6D5-4196-A858-C015BC7251C1}"/>
              </a:ext>
            </a:extLst>
          </p:cNvPr>
          <p:cNvCxnSpPr/>
          <p:nvPr/>
        </p:nvCxnSpPr>
        <p:spPr bwMode="auto">
          <a:xfrm>
            <a:off x="6258460" y="4690561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8AF2A0-E919-4F89-AD01-BD1BE415C6E5}"/>
              </a:ext>
            </a:extLst>
          </p:cNvPr>
          <p:cNvSpPr txBox="1"/>
          <p:nvPr/>
        </p:nvSpPr>
        <p:spPr>
          <a:xfrm>
            <a:off x="6639961" y="4491146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10 </a:t>
            </a:r>
            <a:r>
              <a:rPr lang="en-US" sz="1800" dirty="0">
                <a:latin typeface="Symbol" panose="05050102010706020507" pitchFamily="18" charset="2"/>
              </a:rPr>
              <a:t>a </a:t>
            </a:r>
            <a:r>
              <a:rPr lang="en-US" sz="1800" dirty="0">
                <a:latin typeface="Comic Sans MS" panose="030F0702030302020204" pitchFamily="66" charset="0"/>
              </a:rPr>
              <a:t>numeric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C0063A-BCD6-41AF-A3A1-603FEEB0B9C0}"/>
              </a:ext>
            </a:extLst>
          </p:cNvPr>
          <p:cNvCxnSpPr>
            <a:cxnSpLocks/>
          </p:cNvCxnSpPr>
          <p:nvPr/>
        </p:nvCxnSpPr>
        <p:spPr bwMode="auto">
          <a:xfrm>
            <a:off x="7344203" y="4019978"/>
            <a:ext cx="5486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DF6440-DC06-4991-9E6D-AF4227C21700}"/>
              </a:ext>
            </a:extLst>
          </p:cNvPr>
          <p:cNvCxnSpPr>
            <a:cxnSpLocks/>
          </p:cNvCxnSpPr>
          <p:nvPr/>
        </p:nvCxnSpPr>
        <p:spPr bwMode="auto">
          <a:xfrm>
            <a:off x="8007882" y="4019978"/>
            <a:ext cx="5486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900D44-A891-493D-AABC-3B36000143AC}"/>
              </a:ext>
            </a:extLst>
          </p:cNvPr>
          <p:cNvCxnSpPr>
            <a:cxnSpLocks/>
          </p:cNvCxnSpPr>
          <p:nvPr/>
        </p:nvCxnSpPr>
        <p:spPr bwMode="auto">
          <a:xfrm>
            <a:off x="8271390" y="4019978"/>
            <a:ext cx="0" cy="182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C85B8A-336C-4175-8F07-A4C71E5697B2}"/>
              </a:ext>
            </a:extLst>
          </p:cNvPr>
          <p:cNvCxnSpPr/>
          <p:nvPr/>
        </p:nvCxnSpPr>
        <p:spPr bwMode="auto">
          <a:xfrm>
            <a:off x="8264016" y="4195082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CFF5B6-6813-42C4-B903-DC3B318BF6B7}"/>
              </a:ext>
            </a:extLst>
          </p:cNvPr>
          <p:cNvCxnSpPr>
            <a:cxnSpLocks/>
          </p:cNvCxnSpPr>
          <p:nvPr/>
        </p:nvCxnSpPr>
        <p:spPr bwMode="auto">
          <a:xfrm>
            <a:off x="7675425" y="4019978"/>
            <a:ext cx="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8CA73D-73E9-401F-AC4C-70B27F224293}"/>
              </a:ext>
            </a:extLst>
          </p:cNvPr>
          <p:cNvCxnSpPr/>
          <p:nvPr/>
        </p:nvCxnSpPr>
        <p:spPr bwMode="auto">
          <a:xfrm>
            <a:off x="7679049" y="4471561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F1AFA6A-DEB3-407E-871C-6598E110B0DC}"/>
              </a:ext>
            </a:extLst>
          </p:cNvPr>
          <p:cNvSpPr txBox="1"/>
          <p:nvPr/>
        </p:nvSpPr>
        <p:spPr>
          <a:xfrm>
            <a:off x="8088182" y="4284073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Version: 2 numerals, 1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BDF08B-D18E-4620-85D7-88CD0D26FCBC}"/>
              </a:ext>
            </a:extLst>
          </p:cNvPr>
          <p:cNvSpPr txBox="1"/>
          <p:nvPr/>
        </p:nvSpPr>
        <p:spPr>
          <a:xfrm>
            <a:off x="8640826" y="4006909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Extension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913D1F-3AAE-46AD-ABD7-5117D3640164}"/>
              </a:ext>
            </a:extLst>
          </p:cNvPr>
          <p:cNvCxnSpPr/>
          <p:nvPr/>
        </p:nvCxnSpPr>
        <p:spPr bwMode="auto">
          <a:xfrm>
            <a:off x="3446289" y="5274011"/>
            <a:ext cx="14630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36A1DE-AC19-4FF8-B036-5E0CC0DEC087}"/>
              </a:ext>
            </a:extLst>
          </p:cNvPr>
          <p:cNvCxnSpPr>
            <a:cxnSpLocks/>
          </p:cNvCxnSpPr>
          <p:nvPr/>
        </p:nvCxnSpPr>
        <p:spPr bwMode="auto">
          <a:xfrm>
            <a:off x="4177809" y="5276349"/>
            <a:ext cx="0" cy="182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2EF46D-ED81-4F02-8493-E46F78F35527}"/>
              </a:ext>
            </a:extLst>
          </p:cNvPr>
          <p:cNvCxnSpPr/>
          <p:nvPr/>
        </p:nvCxnSpPr>
        <p:spPr bwMode="auto">
          <a:xfrm>
            <a:off x="3725128" y="5457842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037389D-F116-431A-A905-65913DB926EF}"/>
              </a:ext>
            </a:extLst>
          </p:cNvPr>
          <p:cNvSpPr txBox="1"/>
          <p:nvPr/>
        </p:nvSpPr>
        <p:spPr>
          <a:xfrm>
            <a:off x="391121" y="5274962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Date: note format, 6 numerals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567FF6-840C-4502-AD4D-F6854CDBE96B}"/>
              </a:ext>
            </a:extLst>
          </p:cNvPr>
          <p:cNvCxnSpPr>
            <a:cxnSpLocks/>
          </p:cNvCxnSpPr>
          <p:nvPr/>
        </p:nvCxnSpPr>
        <p:spPr bwMode="auto">
          <a:xfrm>
            <a:off x="5024973" y="5274011"/>
            <a:ext cx="3657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14EE8D-DEF8-4877-8A23-27D4F8B9F348}"/>
              </a:ext>
            </a:extLst>
          </p:cNvPr>
          <p:cNvCxnSpPr>
            <a:cxnSpLocks/>
          </p:cNvCxnSpPr>
          <p:nvPr/>
        </p:nvCxnSpPr>
        <p:spPr bwMode="auto">
          <a:xfrm>
            <a:off x="5207853" y="5276349"/>
            <a:ext cx="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4EB6E2-FC5A-4B51-86EB-AC12A4A298DE}"/>
              </a:ext>
            </a:extLst>
          </p:cNvPr>
          <p:cNvCxnSpPr/>
          <p:nvPr/>
        </p:nvCxnSpPr>
        <p:spPr bwMode="auto">
          <a:xfrm>
            <a:off x="4758062" y="5728048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F8FDAA9-56CF-43C8-84DF-1878476C031B}"/>
              </a:ext>
            </a:extLst>
          </p:cNvPr>
          <p:cNvSpPr txBox="1"/>
          <p:nvPr/>
        </p:nvSpPr>
        <p:spPr>
          <a:xfrm>
            <a:off x="1296851" y="5545480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Run # on this date: 2 numerals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14F975-E70F-418B-9F48-7A3DB2C78F63}"/>
              </a:ext>
            </a:extLst>
          </p:cNvPr>
          <p:cNvCxnSpPr>
            <a:cxnSpLocks/>
          </p:cNvCxnSpPr>
          <p:nvPr/>
        </p:nvCxnSpPr>
        <p:spPr bwMode="auto">
          <a:xfrm>
            <a:off x="5553332" y="5274011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40058A6-7940-4966-B948-267E9D3E3902}"/>
              </a:ext>
            </a:extLst>
          </p:cNvPr>
          <p:cNvCxnSpPr>
            <a:cxnSpLocks/>
          </p:cNvCxnSpPr>
          <p:nvPr/>
        </p:nvCxnSpPr>
        <p:spPr bwMode="auto">
          <a:xfrm>
            <a:off x="5781932" y="5271674"/>
            <a:ext cx="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C604BE-AB6A-4BCC-970F-658343C3953E}"/>
              </a:ext>
            </a:extLst>
          </p:cNvPr>
          <p:cNvCxnSpPr/>
          <p:nvPr/>
        </p:nvCxnSpPr>
        <p:spPr bwMode="auto">
          <a:xfrm>
            <a:off x="5775818" y="5944594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E9A5C66-FE13-48A9-84A3-6255D26F5872}"/>
              </a:ext>
            </a:extLst>
          </p:cNvPr>
          <p:cNvSpPr txBox="1"/>
          <p:nvPr/>
        </p:nvSpPr>
        <p:spPr>
          <a:xfrm>
            <a:off x="6157319" y="5763019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Person performing experiment: 3 initials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AB82F1-D3B2-499A-87AB-A16CBC71C2B8}"/>
              </a:ext>
            </a:extLst>
          </p:cNvPr>
          <p:cNvCxnSpPr>
            <a:cxnSpLocks/>
          </p:cNvCxnSpPr>
          <p:nvPr/>
        </p:nvCxnSpPr>
        <p:spPr bwMode="auto">
          <a:xfrm>
            <a:off x="6163455" y="5274011"/>
            <a:ext cx="1920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28EF77-2F06-4182-8CA4-8B2D59D5636D}"/>
              </a:ext>
            </a:extLst>
          </p:cNvPr>
          <p:cNvCxnSpPr>
            <a:cxnSpLocks/>
          </p:cNvCxnSpPr>
          <p:nvPr/>
        </p:nvCxnSpPr>
        <p:spPr bwMode="auto">
          <a:xfrm>
            <a:off x="8232165" y="5274011"/>
            <a:ext cx="5486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25E37B-D954-4A86-B33F-765DCEC22ACA}"/>
              </a:ext>
            </a:extLst>
          </p:cNvPr>
          <p:cNvCxnSpPr>
            <a:cxnSpLocks/>
          </p:cNvCxnSpPr>
          <p:nvPr/>
        </p:nvCxnSpPr>
        <p:spPr bwMode="auto">
          <a:xfrm>
            <a:off x="8495673" y="5274011"/>
            <a:ext cx="0" cy="182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D4430D-77B7-4502-AF8F-BE6E7A3B7A77}"/>
              </a:ext>
            </a:extLst>
          </p:cNvPr>
          <p:cNvCxnSpPr/>
          <p:nvPr/>
        </p:nvCxnSpPr>
        <p:spPr bwMode="auto">
          <a:xfrm>
            <a:off x="8488299" y="5449115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C0401-C1D3-4B9C-BB28-EB24868ECB61}"/>
              </a:ext>
            </a:extLst>
          </p:cNvPr>
          <p:cNvCxnSpPr>
            <a:cxnSpLocks/>
          </p:cNvCxnSpPr>
          <p:nvPr/>
        </p:nvCxnSpPr>
        <p:spPr bwMode="auto">
          <a:xfrm>
            <a:off x="7123575" y="5274011"/>
            <a:ext cx="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C97CF5-329B-46DF-A30E-FCCCB525F8A6}"/>
              </a:ext>
            </a:extLst>
          </p:cNvPr>
          <p:cNvCxnSpPr/>
          <p:nvPr/>
        </p:nvCxnSpPr>
        <p:spPr bwMode="auto">
          <a:xfrm>
            <a:off x="7118308" y="5725594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2ED3CF7-74EF-4DDF-A631-AC81C720116B}"/>
              </a:ext>
            </a:extLst>
          </p:cNvPr>
          <p:cNvSpPr txBox="1"/>
          <p:nvPr/>
        </p:nvSpPr>
        <p:spPr>
          <a:xfrm>
            <a:off x="7527441" y="5538106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10 </a:t>
            </a:r>
            <a:r>
              <a:rPr lang="en-US" sz="1800" dirty="0">
                <a:latin typeface="Symbol" panose="05050102010706020507" pitchFamily="18" charset="2"/>
              </a:rPr>
              <a:t>a </a:t>
            </a:r>
            <a:r>
              <a:rPr lang="en-US" sz="1800" dirty="0">
                <a:latin typeface="Comic Sans MS" panose="030F0702030302020204" pitchFamily="66" charset="0"/>
              </a:rPr>
              <a:t>numeric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EA8FCE-712F-49A2-88C4-DA703D8E6E1A}"/>
              </a:ext>
            </a:extLst>
          </p:cNvPr>
          <p:cNvSpPr txBox="1"/>
          <p:nvPr/>
        </p:nvSpPr>
        <p:spPr>
          <a:xfrm>
            <a:off x="8865109" y="526094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Extension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223F67-BC46-4A34-ADA6-1499AAE0963E}"/>
              </a:ext>
            </a:extLst>
          </p:cNvPr>
          <p:cNvSpPr txBox="1"/>
          <p:nvPr/>
        </p:nvSpPr>
        <p:spPr>
          <a:xfrm>
            <a:off x="618424" y="6210908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816943515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7A7C-43F6-4D76-A727-D4BDA03C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&amp; Storing Electronic Files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909A5-1DB2-4626-B4DF-C197FED5ED3C}"/>
              </a:ext>
            </a:extLst>
          </p:cNvPr>
          <p:cNvSpPr txBox="1"/>
          <p:nvPr/>
        </p:nvSpPr>
        <p:spPr>
          <a:xfrm>
            <a:off x="134427" y="6579633"/>
            <a:ext cx="4251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Images: Guerra-Huhne et al. Front Biosci 27: 273, 2022.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83B3E36-4C96-4A43-B58A-99B479763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20000" r="4007" b="9825"/>
          <a:stretch/>
        </p:blipFill>
        <p:spPr>
          <a:xfrm>
            <a:off x="114300" y="3657598"/>
            <a:ext cx="3679411" cy="20412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8C64B6D-8FB2-46F4-9100-3E3D7E4D5A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r="48625" b="57597"/>
          <a:stretch/>
        </p:blipFill>
        <p:spPr>
          <a:xfrm>
            <a:off x="276217" y="1091748"/>
            <a:ext cx="2901754" cy="147822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93CF10A-E62A-4B16-A3DE-BC0F17686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736" b="9447"/>
          <a:stretch/>
        </p:blipFill>
        <p:spPr>
          <a:xfrm>
            <a:off x="3393257" y="1143000"/>
            <a:ext cx="1408120" cy="167238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6E98A5C-D186-4CB2-9997-989D733EDCD5}"/>
              </a:ext>
            </a:extLst>
          </p:cNvPr>
          <p:cNvSpPr txBox="1"/>
          <p:nvPr/>
        </p:nvSpPr>
        <p:spPr>
          <a:xfrm>
            <a:off x="484693" y="5702527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Data Acquisition Systems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820D4B-125A-4C48-A70A-456EE5842954}"/>
              </a:ext>
            </a:extLst>
          </p:cNvPr>
          <p:cNvSpPr txBox="1"/>
          <p:nvPr/>
        </p:nvSpPr>
        <p:spPr>
          <a:xfrm>
            <a:off x="3617630" y="277572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Images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10E4DFD6-1ED8-4569-940C-53DE4532BC6E}"/>
              </a:ext>
            </a:extLst>
          </p:cNvPr>
          <p:cNvSpPr/>
          <p:nvPr/>
        </p:nvSpPr>
        <p:spPr bwMode="auto">
          <a:xfrm>
            <a:off x="4926568" y="1335497"/>
            <a:ext cx="18288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5F238E-D281-48C5-9837-CCCE8A5CD700}"/>
              </a:ext>
            </a:extLst>
          </p:cNvPr>
          <p:cNvSpPr txBox="1"/>
          <p:nvPr/>
        </p:nvSpPr>
        <p:spPr>
          <a:xfrm>
            <a:off x="7924800" y="137160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16 TB  RAID</a:t>
            </a:r>
          </a:p>
        </p:txBody>
      </p:sp>
      <p:pic>
        <p:nvPicPr>
          <p:cNvPr id="1028" name="Picture 4" descr="cloud-storage.jpg">
            <a:extLst>
              <a:ext uri="{FF2B5EF4-FFF2-40B4-BE49-F238E27FC236}">
                <a16:creationId xmlns:a16="http://schemas.microsoft.com/office/drawing/2014/main" id="{C8ACF682-0A9E-4320-BF0E-CEC5E8F42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4269" r="6115" b="18476"/>
          <a:stretch/>
        </p:blipFill>
        <p:spPr bwMode="auto">
          <a:xfrm>
            <a:off x="7010400" y="1732970"/>
            <a:ext cx="2321469" cy="15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DB21ABA-B6F5-491F-AB30-B6157F3C0B0F}"/>
              </a:ext>
            </a:extLst>
          </p:cNvPr>
          <p:cNvSpPr txBox="1"/>
          <p:nvPr/>
        </p:nvSpPr>
        <p:spPr>
          <a:xfrm>
            <a:off x="10012671" y="1366241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>
                <a:latin typeface="Comic Sans MS" panose="030F0702030302020204" pitchFamily="66" charset="0"/>
              </a:rPr>
              <a:t>Lab Archives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29A606-8820-4FB2-A4B9-358A6DBCC0B2}"/>
              </a:ext>
            </a:extLst>
          </p:cNvPr>
          <p:cNvSpPr txBox="1"/>
          <p:nvPr/>
        </p:nvSpPr>
        <p:spPr>
          <a:xfrm>
            <a:off x="9534910" y="1740932"/>
            <a:ext cx="11961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latin typeface="Comic Sans MS" panose="030F0702030302020204" pitchFamily="66" charset="0"/>
              </a:rPr>
              <a:t>Organize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Date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User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Project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Agency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Organism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9B84744-404A-4949-915C-0F1A26FC5059}"/>
              </a:ext>
            </a:extLst>
          </p:cNvPr>
          <p:cNvSpPr txBox="1"/>
          <p:nvPr/>
        </p:nvSpPr>
        <p:spPr>
          <a:xfrm>
            <a:off x="10980925" y="1740932"/>
            <a:ext cx="10967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latin typeface="Comic Sans MS" panose="030F0702030302020204" pitchFamily="66" charset="0"/>
              </a:rPr>
              <a:t>Access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New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Read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Write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Modify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Re-name</a:t>
            </a:r>
          </a:p>
        </p:txBody>
      </p:sp>
      <p:sp>
        <p:nvSpPr>
          <p:cNvPr id="60" name="Arrow: Bent 59">
            <a:extLst>
              <a:ext uri="{FF2B5EF4-FFF2-40B4-BE49-F238E27FC236}">
                <a16:creationId xmlns:a16="http://schemas.microsoft.com/office/drawing/2014/main" id="{D8724118-04C4-43D0-91DB-57237016CB72}"/>
              </a:ext>
            </a:extLst>
          </p:cNvPr>
          <p:cNvSpPr/>
          <p:nvPr/>
        </p:nvSpPr>
        <p:spPr bwMode="auto">
          <a:xfrm rot="5400000">
            <a:off x="4575310" y="2655425"/>
            <a:ext cx="1566396" cy="914206"/>
          </a:xfrm>
          <a:prstGeom prst="bentArrow">
            <a:avLst>
              <a:gd name="adj1" fmla="val 25000"/>
              <a:gd name="adj2" fmla="val 246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A577FF-6CFB-42AC-8B65-159F6111C3AC}"/>
              </a:ext>
            </a:extLst>
          </p:cNvPr>
          <p:cNvSpPr txBox="1"/>
          <p:nvPr/>
        </p:nvSpPr>
        <p:spPr>
          <a:xfrm>
            <a:off x="4901405" y="170072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Archive data</a:t>
            </a:r>
          </a:p>
        </p:txBody>
      </p:sp>
      <p:sp>
        <p:nvSpPr>
          <p:cNvPr id="68" name="Arrow: Bent 67">
            <a:extLst>
              <a:ext uri="{FF2B5EF4-FFF2-40B4-BE49-F238E27FC236}">
                <a16:creationId xmlns:a16="http://schemas.microsoft.com/office/drawing/2014/main" id="{53CE4C09-E736-42AB-8F95-731253B3AE4D}"/>
              </a:ext>
            </a:extLst>
          </p:cNvPr>
          <p:cNvSpPr/>
          <p:nvPr/>
        </p:nvSpPr>
        <p:spPr bwMode="auto">
          <a:xfrm rot="16200000" flipH="1">
            <a:off x="5523064" y="2655426"/>
            <a:ext cx="1566396" cy="914206"/>
          </a:xfrm>
          <a:prstGeom prst="bentArrow">
            <a:avLst>
              <a:gd name="adj1" fmla="val 25000"/>
              <a:gd name="adj2" fmla="val 246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DA1C34-1954-490A-818D-F8D3F86BA026}"/>
              </a:ext>
            </a:extLst>
          </p:cNvPr>
          <p:cNvSpPr txBox="1"/>
          <p:nvPr/>
        </p:nvSpPr>
        <p:spPr>
          <a:xfrm>
            <a:off x="1261040" y="2593428"/>
            <a:ext cx="79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FACS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F7DE18AA-8437-437D-93E4-A644EAAC8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r="48625"/>
          <a:stretch/>
        </p:blipFill>
        <p:spPr>
          <a:xfrm>
            <a:off x="9919113" y="4224489"/>
            <a:ext cx="1926050" cy="135816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9534651-C934-4E08-88D7-979AF9092C94}"/>
              </a:ext>
            </a:extLst>
          </p:cNvPr>
          <p:cNvSpPr txBox="1"/>
          <p:nvPr/>
        </p:nvSpPr>
        <p:spPr>
          <a:xfrm>
            <a:off x="160619" y="3100586"/>
            <a:ext cx="45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Three Trts; Two Time Pts; x.std or x.prp</a:t>
            </a:r>
          </a:p>
        </p:txBody>
      </p:sp>
      <p:pic>
        <p:nvPicPr>
          <p:cNvPr id="1032" name="Picture 8" descr="Financial Analyst Working With KPI Data">
            <a:extLst>
              <a:ext uri="{FF2B5EF4-FFF2-40B4-BE49-F238E27FC236}">
                <a16:creationId xmlns:a16="http://schemas.microsoft.com/office/drawing/2014/main" id="{62913BAF-05C6-42BA-B22B-D4A1EDC43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13120" r="13133"/>
          <a:stretch/>
        </p:blipFill>
        <p:spPr bwMode="auto">
          <a:xfrm>
            <a:off x="4329271" y="3952321"/>
            <a:ext cx="3023395" cy="19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3068495-18F4-47CF-8860-DFEF9712BEF4}"/>
              </a:ext>
            </a:extLst>
          </p:cNvPr>
          <p:cNvSpPr txBox="1"/>
          <p:nvPr/>
        </p:nvSpPr>
        <p:spPr>
          <a:xfrm>
            <a:off x="4283491" y="5943184"/>
            <a:ext cx="3114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Analysis, Distillation, </a:t>
            </a:r>
          </a:p>
          <a:p>
            <a:pPr algn="ctr"/>
            <a:r>
              <a:rPr lang="en-US" sz="1800" dirty="0">
                <a:latin typeface="Comic Sans MS" panose="030F0702030302020204" pitchFamily="66" charset="0"/>
              </a:rPr>
              <a:t>Aggregation, Presentation, </a:t>
            </a:r>
          </a:p>
          <a:p>
            <a:pPr algn="ctr"/>
            <a:r>
              <a:rPr lang="en-US" sz="1800" dirty="0">
                <a:latin typeface="Comic Sans MS" panose="030F0702030302020204" pitchFamily="66" charset="0"/>
              </a:rPr>
              <a:t>Summary , Discussion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A16293-3340-44E8-AA0E-3B55FAC17B01}"/>
              </a:ext>
            </a:extLst>
          </p:cNvPr>
          <p:cNvSpPr txBox="1"/>
          <p:nvPr/>
        </p:nvSpPr>
        <p:spPr>
          <a:xfrm>
            <a:off x="8004020" y="5874324"/>
            <a:ext cx="4185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Intermediate &amp; Final Derivative Files</a:t>
            </a:r>
          </a:p>
          <a:p>
            <a:pPr algn="ctr"/>
            <a:r>
              <a:rPr lang="en-US" sz="1800" dirty="0">
                <a:latin typeface="Comic Sans MS" panose="030F0702030302020204" pitchFamily="66" charset="0"/>
              </a:rPr>
              <a:t>(.prp), .csv, .dat, .txt, .pdf</a:t>
            </a:r>
          </a:p>
          <a:p>
            <a:pPr algn="ctr"/>
            <a:r>
              <a:rPr lang="en-US" sz="1800" dirty="0">
                <a:latin typeface="Comic Sans MS" panose="030F0702030302020204" pitchFamily="66" charset="0"/>
              </a:rPr>
              <a:t>.jpg, .tif, .psd, .</a:t>
            </a:r>
            <a:r>
              <a:rPr lang="en-US" sz="1800" dirty="0" err="1">
                <a:latin typeface="Comic Sans MS" panose="030F0702030302020204" pitchFamily="66" charset="0"/>
              </a:rPr>
              <a:t>jnb</a:t>
            </a:r>
            <a:r>
              <a:rPr lang="en-US" sz="1800" dirty="0">
                <a:latin typeface="Comic Sans MS" panose="030F0702030302020204" pitchFamily="66" charset="0"/>
              </a:rPr>
              <a:t>, .doc, .docx .xls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E6247DD1-4DF4-4936-BEE8-6A9EE2E4FCEB}"/>
              </a:ext>
            </a:extLst>
          </p:cNvPr>
          <p:cNvSpPr/>
          <p:nvPr/>
        </p:nvSpPr>
        <p:spPr bwMode="auto">
          <a:xfrm>
            <a:off x="7431504" y="5033026"/>
            <a:ext cx="118872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95F16FD-5F87-465F-A661-9B00C5831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850" y="4224489"/>
            <a:ext cx="1160336" cy="1662704"/>
          </a:xfrm>
          <a:prstGeom prst="rect">
            <a:avLst/>
          </a:prstGeom>
        </p:spPr>
      </p:pic>
      <p:sp>
        <p:nvSpPr>
          <p:cNvPr id="81" name="Arrow: Right 80">
            <a:extLst>
              <a:ext uri="{FF2B5EF4-FFF2-40B4-BE49-F238E27FC236}">
                <a16:creationId xmlns:a16="http://schemas.microsoft.com/office/drawing/2014/main" id="{67101E58-6ECE-44BB-93A5-A7ECBFB9BF0F}"/>
              </a:ext>
            </a:extLst>
          </p:cNvPr>
          <p:cNvSpPr/>
          <p:nvPr/>
        </p:nvSpPr>
        <p:spPr bwMode="auto">
          <a:xfrm rot="10800000">
            <a:off x="7815848" y="4278814"/>
            <a:ext cx="822960" cy="274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176702C6-9568-43B7-A8D7-CC50425B1CC7}"/>
              </a:ext>
            </a:extLst>
          </p:cNvPr>
          <p:cNvSpPr/>
          <p:nvPr/>
        </p:nvSpPr>
        <p:spPr bwMode="auto">
          <a:xfrm rot="18668212">
            <a:off x="8720106" y="3764085"/>
            <a:ext cx="822960" cy="274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1174A90-121A-4B48-9A8A-FBE7AB4D8CD8}"/>
              </a:ext>
            </a:extLst>
          </p:cNvPr>
          <p:cNvSpPr txBox="1"/>
          <p:nvPr/>
        </p:nvSpPr>
        <p:spPr>
          <a:xfrm>
            <a:off x="7794395" y="3458315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Named?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Stored?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Access?</a:t>
            </a:r>
          </a:p>
        </p:txBody>
      </p:sp>
      <p:pic>
        <p:nvPicPr>
          <p:cNvPr id="1026" name="Picture 2" descr="https://m.media-amazon.com/images/I/81wGeGtRTyL._AC_SL1500_.jpg">
            <a:extLst>
              <a:ext uri="{FF2B5EF4-FFF2-40B4-BE49-F238E27FC236}">
                <a16:creationId xmlns:a16="http://schemas.microsoft.com/office/drawing/2014/main" id="{FDFC31E9-F4B4-43AB-9E3C-55F58419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914400" cy="5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70077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with laboratory safety rles:&#10;Know location of safety equipment&#10;Leave experiments in the laboratory&#10;Know what to do in case of an accident&#10;Follow instruction&#10;Dress appropriately&#10;Don't play 'mad scientist'&#10;Don't eat or drink in the laboratory&#10;Don't taste or sniff chemicals&#10;Don't experiment on yourself&#10;Dispose of waste properly">
            <a:extLst>
              <a:ext uri="{FF2B5EF4-FFF2-40B4-BE49-F238E27FC236}">
                <a16:creationId xmlns:a16="http://schemas.microsoft.com/office/drawing/2014/main" id="{F3AA9A41-BFB2-4EFF-9C33-72C883BF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8" y="137648"/>
            <a:ext cx="8907378" cy="5537461"/>
          </a:xfrm>
          <a:prstGeom prst="rect">
            <a:avLst/>
          </a:prstGeom>
        </p:spPr>
      </p:pic>
      <p:pic>
        <p:nvPicPr>
          <p:cNvPr id="2054" name="Picture 6" descr="Image of sample collection in a cattle pen. Includes PPE and considerations for safely in the presence of large animals.&#10;https://ucanr.edu/blogs/debblog/blogfiles/73021_original.jpg">
            <a:extLst>
              <a:ext uri="{FF2B5EF4-FFF2-40B4-BE49-F238E27FC236}">
                <a16:creationId xmlns:a16="http://schemas.microsoft.com/office/drawing/2014/main" id="{63CEB53E-C370-45B1-9509-B2EC2592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79" y="0"/>
            <a:ext cx="2675021" cy="3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of livestock feed processing equipment&#10;https://ucanr.edu/blogs/debblog/blogfiles/73022_original.jpg">
            <a:extLst>
              <a:ext uri="{FF2B5EF4-FFF2-40B4-BE49-F238E27FC236}">
                <a16:creationId xmlns:a16="http://schemas.microsoft.com/office/drawing/2014/main" id="{A2DF29F8-0D32-400F-BB6F-780D4F7E1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/>
          <a:stretch/>
        </p:blipFill>
        <p:spPr bwMode="auto">
          <a:xfrm>
            <a:off x="9516979" y="3758769"/>
            <a:ext cx="2675022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with sign &quot;Caution: Cows with calves can be aggressive.&quot;">
            <a:extLst>
              <a:ext uri="{FF2B5EF4-FFF2-40B4-BE49-F238E27FC236}">
                <a16:creationId xmlns:a16="http://schemas.microsoft.com/office/drawing/2014/main" id="{4B779A21-39A7-4863-83D5-CD7E7963F1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43" r="25453"/>
          <a:stretch/>
        </p:blipFill>
        <p:spPr>
          <a:xfrm>
            <a:off x="7694678" y="5034116"/>
            <a:ext cx="1994138" cy="1823883"/>
          </a:xfrm>
          <a:prstGeom prst="rect">
            <a:avLst/>
          </a:prstGeom>
        </p:spPr>
      </p:pic>
      <p:pic>
        <p:nvPicPr>
          <p:cNvPr id="2" name="Picture 1" descr="Image from Disney's &quot;The Jungle Book&quot; &quot;There's teeth on the other end.&quot;">
            <a:extLst>
              <a:ext uri="{FF2B5EF4-FFF2-40B4-BE49-F238E27FC236}">
                <a16:creationId xmlns:a16="http://schemas.microsoft.com/office/drawing/2014/main" id="{07D99FFC-8437-4FC0-841F-BDE3E023A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47" y="5373910"/>
            <a:ext cx="3192378" cy="148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E6369B-0685-477B-9DF6-66B71FA2BDCF}"/>
              </a:ext>
            </a:extLst>
          </p:cNvPr>
          <p:cNvSpPr txBox="1"/>
          <p:nvPr/>
        </p:nvSpPr>
        <p:spPr>
          <a:xfrm>
            <a:off x="3152861" y="6153540"/>
            <a:ext cx="3424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“Are you kiddin’?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There’s teeth in the other end.”</a:t>
            </a:r>
          </a:p>
        </p:txBody>
      </p:sp>
    </p:spTree>
    <p:extLst>
      <p:ext uri="{BB962C8B-B14F-4D97-AF65-F5344CB8AC3E}">
        <p14:creationId xmlns:p14="http://schemas.microsoft.com/office/powerpoint/2010/main" val="3702314089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7A7C-43F6-4D76-A727-D4BDA03C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&amp;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7CF3-8A15-46DE-A914-3DB944750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88073"/>
            <a:ext cx="11430000" cy="4114800"/>
          </a:xfrm>
        </p:spPr>
        <p:txBody>
          <a:bodyPr/>
          <a:lstStyle/>
          <a:p>
            <a:pPr marL="231775" indent="-231775"/>
            <a:r>
              <a:rPr lang="en-US" sz="2800" dirty="0"/>
              <a:t>Grants:</a:t>
            </a:r>
          </a:p>
          <a:p>
            <a:pPr marL="457200" lvl="1" indent="-231775"/>
            <a:r>
              <a:rPr lang="en-US" sz="2000" dirty="0"/>
              <a:t>Typically, the grantee ‘institution’ (e.g., university) owns all data, including laboratory notebooks</a:t>
            </a:r>
          </a:p>
          <a:p>
            <a:pPr marL="457200" lvl="1" indent="-231775"/>
            <a:r>
              <a:rPr lang="en-US" sz="2000" dirty="0"/>
              <a:t>Primary investigator/Program director responsible for recording, organizing and </a:t>
            </a:r>
            <a:r>
              <a:rPr lang="en-US" sz="2000" b="1" dirty="0"/>
              <a:t>securing</a:t>
            </a:r>
            <a:r>
              <a:rPr lang="en-US" sz="2000" dirty="0"/>
              <a:t> data</a:t>
            </a:r>
          </a:p>
          <a:p>
            <a:pPr marL="457200" lvl="1" indent="-231775"/>
            <a:r>
              <a:rPr lang="en-US" sz="2000" dirty="0"/>
              <a:t>Granting organization may require [open] access to data files and/or submission of information to repositories</a:t>
            </a:r>
          </a:p>
          <a:p>
            <a:pPr marL="457200" lvl="1" indent="-231775"/>
            <a:r>
              <a:rPr lang="en-US" sz="2000" dirty="0"/>
              <a:t>Granting organization may require access to data, including notebooks, at will (e.g., audit)</a:t>
            </a:r>
          </a:p>
          <a:p>
            <a:pPr marL="231775" indent="-231775">
              <a:spcBef>
                <a:spcPts val="1200"/>
              </a:spcBef>
            </a:pPr>
            <a:r>
              <a:rPr lang="en-US" sz="2800" dirty="0"/>
              <a:t>Contracts</a:t>
            </a:r>
          </a:p>
          <a:p>
            <a:pPr marL="457200" lvl="1" indent="-231775"/>
            <a:r>
              <a:rPr lang="en-US" sz="2000" dirty="0"/>
              <a:t>Typically, contracting agency (e.g., corporation) owns all data, including laboratory notebooks</a:t>
            </a:r>
          </a:p>
          <a:p>
            <a:pPr marL="914400" lvl="2" indent="-231775"/>
            <a:r>
              <a:rPr lang="en-US" sz="1800" dirty="0"/>
              <a:t>May affect opportunity to use data for future projects or for publication</a:t>
            </a:r>
          </a:p>
          <a:p>
            <a:pPr marL="457200" lvl="1" indent="-231775"/>
            <a:r>
              <a:rPr lang="en-US" sz="2000" dirty="0"/>
              <a:t>Primary investigator/Program director responsible for recording, organizing, </a:t>
            </a:r>
            <a:r>
              <a:rPr lang="en-US" sz="2000" b="1" dirty="0"/>
              <a:t>securing and delivering</a:t>
            </a:r>
            <a:r>
              <a:rPr lang="en-US" sz="2000" dirty="0"/>
              <a:t> data</a:t>
            </a:r>
          </a:p>
        </p:txBody>
      </p:sp>
      <p:pic>
        <p:nvPicPr>
          <p:cNvPr id="5" name="Picture 4" descr="Laboratory notebook&#10;HVAC Premium National Laboratory Notebook, 4 x 4 Quad Ruled, Brown, Cover,  11&quot; x 9.25&quot;, 100 Numbered Sets (43649)">
            <a:extLst>
              <a:ext uri="{FF2B5EF4-FFF2-40B4-BE49-F238E27FC236}">
                <a16:creationId xmlns:a16="http://schemas.microsoft.com/office/drawing/2014/main" id="{A0813A25-C823-437F-B016-C4B431EB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2"/>
            <a:ext cx="1641987" cy="13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6428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8310-F51D-46A4-8E8A-127C49BB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"/>
            <a:ext cx="12188952" cy="1143000"/>
          </a:xfrm>
        </p:spPr>
        <p:txBody>
          <a:bodyPr/>
          <a:lstStyle/>
          <a:p>
            <a:r>
              <a:rPr lang="en-US" sz="4800" dirty="0"/>
              <a:t>Record-keeping - Reflection</a:t>
            </a:r>
            <a:endParaRPr lang="en-US" sz="5333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AE1C97-E9D1-4B71-A947-50DA804AE4A2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" y="1386488"/>
            <a:ext cx="11705524" cy="264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8" indent="-344488">
              <a:spcBef>
                <a:spcPts val="600"/>
              </a:spcBef>
            </a:pPr>
            <a:r>
              <a:rPr lang="en-US" dirty="0"/>
              <a:t>Laboratory notebooks are really important!</a:t>
            </a:r>
          </a:p>
          <a:p>
            <a:pPr marL="344488" indent="-344488">
              <a:spcBef>
                <a:spcPts val="600"/>
              </a:spcBef>
            </a:pPr>
            <a:r>
              <a:rPr lang="en-US" dirty="0"/>
              <a:t>What, Why, How, When, Where, Outcomes, Interpretations, Contributions</a:t>
            </a:r>
          </a:p>
          <a:p>
            <a:pPr marL="344488" indent="-344488"/>
            <a:r>
              <a:rPr lang="en-US" dirty="0"/>
              <a:t>Legible, Organized, Accessible, </a:t>
            </a:r>
            <a:r>
              <a:rPr lang="en-US" kern="0" dirty="0"/>
              <a:t>Accurate, Complete, Secure</a:t>
            </a:r>
          </a:p>
          <a:p>
            <a:pPr marL="344488" indent="-344488"/>
            <a:r>
              <a:rPr lang="en-US" kern="0" dirty="0"/>
              <a:t>Include all calculations!</a:t>
            </a:r>
          </a:p>
          <a:p>
            <a:pPr marL="344488" indent="-344488"/>
            <a:r>
              <a:rPr lang="en-US" kern="0" dirty="0"/>
              <a:t>Cataloging within a system is really important!</a:t>
            </a:r>
          </a:p>
          <a:p>
            <a:pPr marL="631825" lvl="1" indent="-231775"/>
            <a:r>
              <a:rPr lang="en-US" kern="0" dirty="0"/>
              <a:t>Develop effective expandable system to name and organize items</a:t>
            </a:r>
          </a:p>
          <a:p>
            <a:pPr marL="631825" lvl="1" indent="-231775"/>
            <a:r>
              <a:rPr lang="en-US" kern="0" dirty="0"/>
              <a:t>Access to reagents and products</a:t>
            </a:r>
          </a:p>
          <a:p>
            <a:pPr marL="631825" lvl="1" indent="-231775"/>
            <a:r>
              <a:rPr lang="en-US" kern="0" dirty="0"/>
              <a:t>Access to archival, intermediate and derivative files</a:t>
            </a:r>
          </a:p>
        </p:txBody>
      </p:sp>
      <p:pic>
        <p:nvPicPr>
          <p:cNvPr id="1026" name="Picture 2" descr="Image to represent the balance of justice&#10;&#10;https://www.unodc.org/res/legal-tools/index-new_html/legal-banner_2000x520px.jpg">
            <a:extLst>
              <a:ext uri="{FF2B5EF4-FFF2-40B4-BE49-F238E27FC236}">
                <a16:creationId xmlns:a16="http://schemas.microsoft.com/office/drawing/2014/main" id="{AB6A388A-06C0-410D-AED2-9CE390CFE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6774"/>
          <a:stretch/>
        </p:blipFill>
        <p:spPr bwMode="auto">
          <a:xfrm>
            <a:off x="9214243" y="1671787"/>
            <a:ext cx="2977757" cy="13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to depict that ideas have value">
            <a:extLst>
              <a:ext uri="{FF2B5EF4-FFF2-40B4-BE49-F238E27FC236}">
                <a16:creationId xmlns:a16="http://schemas.microsoft.com/office/drawing/2014/main" id="{49D48A0D-DCB3-4B92-81E7-969699D86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7789" r="54645" b="36188"/>
          <a:stretch/>
        </p:blipFill>
        <p:spPr bwMode="auto">
          <a:xfrm>
            <a:off x="1" y="0"/>
            <a:ext cx="1219200" cy="11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347B2-1C48-4062-A858-9AF6268C2B36}"/>
              </a:ext>
            </a:extLst>
          </p:cNvPr>
          <p:cNvSpPr txBox="1"/>
          <p:nvPr/>
        </p:nvSpPr>
        <p:spPr>
          <a:xfrm>
            <a:off x="645968" y="544121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$$</a:t>
            </a:r>
          </a:p>
        </p:txBody>
      </p:sp>
      <p:pic>
        <p:nvPicPr>
          <p:cNvPr id="1032" name="Picture 8" descr="Image depicting how outcomes and observations are assessed&#10;https://m.media-amazon.com/images/I/61JPETrSAeL._SL1500_.jpg">
            <a:extLst>
              <a:ext uri="{FF2B5EF4-FFF2-40B4-BE49-F238E27FC236}">
                <a16:creationId xmlns:a16="http://schemas.microsoft.com/office/drawing/2014/main" id="{F418EA37-0856-493C-85BC-7F5A24317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0518" r="7868" b="57345"/>
          <a:stretch/>
        </p:blipFill>
        <p:spPr bwMode="auto">
          <a:xfrm>
            <a:off x="10210800" y="51816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boratory notebook&#10;HVAC Premium National Laboratory Notebook, 4 x 4 Quad Ruled, Brown, Cover,  11&quot; x 9.25&quot;, 100 Numbered Sets (43649)">
            <a:extLst>
              <a:ext uri="{FF2B5EF4-FFF2-40B4-BE49-F238E27FC236}">
                <a16:creationId xmlns:a16="http://schemas.microsoft.com/office/drawing/2014/main" id="{6AD757F4-3CB4-4C46-8954-09A95A0B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1" y="3543309"/>
            <a:ext cx="2127184" cy="17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0220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Caffeine Safety</a:t>
            </a:r>
          </a:p>
        </p:txBody>
      </p:sp>
      <p:pic>
        <p:nvPicPr>
          <p:cNvPr id="23" name="Picture 22" descr="North Umbria University promotional materials">
            <a:extLst>
              <a:ext uri="{FF2B5EF4-FFF2-40B4-BE49-F238E27FC236}">
                <a16:creationId xmlns:a16="http://schemas.microsoft.com/office/drawing/2014/main" id="{8C3E6EED-F9B7-4E46-AE33-938BE533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796" y="-24478"/>
            <a:ext cx="2790204" cy="1554480"/>
          </a:xfrm>
          <a:prstGeom prst="rect">
            <a:avLst/>
          </a:prstGeom>
        </p:spPr>
      </p:pic>
      <p:pic>
        <p:nvPicPr>
          <p:cNvPr id="52" name="Picture 51" descr="Caffeine chemical structure">
            <a:extLst>
              <a:ext uri="{FF2B5EF4-FFF2-40B4-BE49-F238E27FC236}">
                <a16:creationId xmlns:a16="http://schemas.microsoft.com/office/drawing/2014/main" id="{9810C836-8395-4F91-BEED-468B3039C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" y="654290"/>
            <a:ext cx="1005840" cy="89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Image of Northumbria University">
            <a:extLst>
              <a:ext uri="{FF2B5EF4-FFF2-40B4-BE49-F238E27FC236}">
                <a16:creationId xmlns:a16="http://schemas.microsoft.com/office/drawing/2014/main" id="{E6DAC3D3-0C98-49E6-918F-D536F69A4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7168" cy="1554480"/>
          </a:xfrm>
          <a:prstGeom prst="rect">
            <a:avLst/>
          </a:prstGeom>
        </p:spPr>
      </p:pic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563540"/>
            <a:ext cx="114176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kern="0" dirty="0"/>
              <a:t>To test the impact of caffeine on sport performance</a:t>
            </a:r>
          </a:p>
          <a:p>
            <a:pPr marL="234950" indent="-234950"/>
            <a:r>
              <a:rPr lang="en-US" kern="0" dirty="0"/>
              <a:t>Two undergraduate student volunteers</a:t>
            </a:r>
          </a:p>
          <a:p>
            <a:pPr marL="234950" indent="-234950"/>
            <a:endParaRPr lang="en-US" kern="0" dirty="0"/>
          </a:p>
        </p:txBody>
      </p:sp>
      <p:pic>
        <p:nvPicPr>
          <p:cNvPr id="1030" name="Picture 6" descr="Diagram depicting cardiovascular training and assessment&#10;What Is Cardiopulmonary Exercise Testing? (Chapter 1) - CPET Made Simple">
            <a:extLst>
              <a:ext uri="{FF2B5EF4-FFF2-40B4-BE49-F238E27FC236}">
                <a16:creationId xmlns:a16="http://schemas.microsoft.com/office/drawing/2014/main" id="{C427A738-E014-4C2D-9F99-D3E55C3F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21" y="3467101"/>
            <a:ext cx="6116878" cy="31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le Athlete Performing ECG And VO2 Test On Indoor Bicycle. &#10;Doctors observing the progress of a cardiopulmonary stress test taken by the male athlete riding a bicycle ergometer. &#10;Young adult man having a VO2 test with a VO2 mask on his face, electrocardiogram pads attached, computer recording, indoor bicycle. ">
            <a:extLst>
              <a:ext uri="{FF2B5EF4-FFF2-40B4-BE49-F238E27FC236}">
                <a16:creationId xmlns:a16="http://schemas.microsoft.com/office/drawing/2014/main" id="{E1E1F367-D0FF-4B8E-9874-3E82F0D0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1" y="3069059"/>
            <a:ext cx="58293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B9FD7F-3D6C-4AD9-A332-20031DD0DD92}"/>
              </a:ext>
            </a:extLst>
          </p:cNvPr>
          <p:cNvSpPr/>
          <p:nvPr/>
        </p:nvSpPr>
        <p:spPr>
          <a:xfrm>
            <a:off x="67130" y="6643449"/>
            <a:ext cx="1941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https://www.istockphoto.com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DF19E5-C11B-4CAE-835F-468BCBE529A1}"/>
              </a:ext>
            </a:extLst>
          </p:cNvPr>
          <p:cNvSpPr/>
          <p:nvPr/>
        </p:nvSpPr>
        <p:spPr>
          <a:xfrm>
            <a:off x="5896430" y="6629400"/>
            <a:ext cx="18213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https://www.cambridge.org</a:t>
            </a:r>
          </a:p>
        </p:txBody>
      </p:sp>
      <p:pic>
        <p:nvPicPr>
          <p:cNvPr id="1036" name="Picture 12" descr="A cup of coffee&#10;Facts About Caffeine That You Probably Didn't Know – Seven Miles – Seven  Miles Coffee Roasters">
            <a:extLst>
              <a:ext uri="{FF2B5EF4-FFF2-40B4-BE49-F238E27FC236}">
                <a16:creationId xmlns:a16="http://schemas.microsoft.com/office/drawing/2014/main" id="{AF5AA08A-5F79-4D6D-8CFF-54BD2F78B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89" b="92130" l="31146" r="75521">
                        <a14:foregroundMark x1="41510" y1="89074" x2="41667" y2="78056"/>
                        <a14:foregroundMark x1="44167" y1="17963" x2="47708" y2="15833"/>
                        <a14:foregroundMark x1="66510" y1="22130" x2="48438" y2="13889"/>
                        <a14:foregroundMark x1="48438" y1="13889" x2="35833" y2="32500"/>
                        <a14:foregroundMark x1="35990" y1="33981" x2="44010" y2="20000"/>
                        <a14:foregroundMark x1="35000" y1="32130" x2="46354" y2="17315"/>
                        <a14:foregroundMark x1="36198" y1="28333" x2="40677" y2="21481"/>
                        <a14:foregroundMark x1="39219" y1="90556" x2="40521" y2="81019"/>
                        <a14:foregroundMark x1="39948" y1="92130" x2="39948" y2="92130"/>
                        <a14:foregroundMark x1="39427" y1="91944" x2="39427" y2="91944"/>
                        <a14:foregroundMark x1="38958" y1="89352" x2="38958" y2="89352"/>
                        <a14:foregroundMark x1="39063" y1="85741" x2="39063" y2="85741"/>
                        <a14:foregroundMark x1="39063" y1="84352" x2="39063" y2="84352"/>
                        <a14:foregroundMark x1="39219" y1="82593" x2="39219" y2="82593"/>
                        <a14:foregroundMark x1="39323" y1="81574" x2="39323" y2="81574"/>
                        <a14:foregroundMark x1="39323" y1="80648" x2="39323" y2="80648"/>
                        <a14:foregroundMark x1="38958" y1="87963" x2="38958" y2="8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45" t="10364" r="24403" b="6893"/>
          <a:stretch/>
        </p:blipFill>
        <p:spPr bwMode="auto">
          <a:xfrm>
            <a:off x="10049718" y="2038480"/>
            <a:ext cx="1276109" cy="13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5 Hour Energy Extra Strength Berry">
            <a:extLst>
              <a:ext uri="{FF2B5EF4-FFF2-40B4-BE49-F238E27FC236}">
                <a16:creationId xmlns:a16="http://schemas.microsoft.com/office/drawing/2014/main" id="{A4B317B1-F7FE-4E72-AB69-ED31CB80A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667" l="10000" r="90000">
                        <a14:foregroundMark x1="39833" y1="91667" x2="51333" y2="92667"/>
                        <a14:foregroundMark x1="62500" y1="90833" x2="65667" y2="89500"/>
                        <a14:foregroundMark x1="43167" y1="11667" x2="51833" y2="10667"/>
                        <a14:foregroundMark x1="51833" y1="10667" x2="51833" y2="10167"/>
                        <a14:foregroundMark x1="66000" y1="90667" x2="66333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74" t="5367" r="29882" b="3333"/>
          <a:stretch/>
        </p:blipFill>
        <p:spPr bwMode="auto">
          <a:xfrm>
            <a:off x="11477735" y="2033336"/>
            <a:ext cx="5971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8282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Caffeine Safety</a:t>
            </a:r>
          </a:p>
        </p:txBody>
      </p:sp>
      <p:pic>
        <p:nvPicPr>
          <p:cNvPr id="23" name="Picture 22" descr="North Umbria University promotional materials">
            <a:extLst>
              <a:ext uri="{FF2B5EF4-FFF2-40B4-BE49-F238E27FC236}">
                <a16:creationId xmlns:a16="http://schemas.microsoft.com/office/drawing/2014/main" id="{8C3E6EED-F9B7-4E46-AE33-938BE533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796" y="-24478"/>
            <a:ext cx="2790204" cy="1554480"/>
          </a:xfrm>
          <a:prstGeom prst="rect">
            <a:avLst/>
          </a:prstGeom>
        </p:spPr>
      </p:pic>
      <p:pic>
        <p:nvPicPr>
          <p:cNvPr id="51" name="Picture 50" descr="The amount of caffeine they should have been given (0.3g) and the amount they were actually given (30g)">
            <a:extLst>
              <a:ext uri="{FF2B5EF4-FFF2-40B4-BE49-F238E27FC236}">
                <a16:creationId xmlns:a16="http://schemas.microsoft.com/office/drawing/2014/main" id="{3FFBDDA4-6D2E-4FE5-80D5-ABB41CDF1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38" y="1655711"/>
            <a:ext cx="3997369" cy="186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Caffeine">
            <a:extLst>
              <a:ext uri="{FF2B5EF4-FFF2-40B4-BE49-F238E27FC236}">
                <a16:creationId xmlns:a16="http://schemas.microsoft.com/office/drawing/2014/main" id="{9810C836-8395-4F91-BEED-468B3039C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" y="654290"/>
            <a:ext cx="1005840" cy="89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Image of Northumbria University">
            <a:extLst>
              <a:ext uri="{FF2B5EF4-FFF2-40B4-BE49-F238E27FC236}">
                <a16:creationId xmlns:a16="http://schemas.microsoft.com/office/drawing/2014/main" id="{E6DAC3D3-0C98-49E6-918F-D536F69A4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87168" cy="1554480"/>
          </a:xfrm>
          <a:prstGeom prst="rect">
            <a:avLst/>
          </a:prstGeom>
        </p:spPr>
      </p:pic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563540"/>
            <a:ext cx="114176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kern="0" dirty="0"/>
              <a:t>New protocol</a:t>
            </a:r>
          </a:p>
          <a:p>
            <a:pPr marL="457200" lvl="1" indent="-234950"/>
            <a:r>
              <a:rPr lang="en-US" kern="0" dirty="0"/>
              <a:t>Bulk caffeine versus tablets</a:t>
            </a:r>
          </a:p>
          <a:p>
            <a:pPr marL="234950" indent="-234950"/>
            <a:r>
              <a:rPr lang="en-US" kern="0" dirty="0"/>
              <a:t>Calculation error; 300 mg -&gt; 30 g</a:t>
            </a:r>
          </a:p>
          <a:p>
            <a:pPr marL="457200" lvl="1" indent="-234950"/>
            <a:r>
              <a:rPr lang="en-US" kern="0" dirty="0"/>
              <a:t>Decimal place error (100x)</a:t>
            </a:r>
          </a:p>
          <a:p>
            <a:pPr marL="457200" lvl="1" indent="-234950"/>
            <a:r>
              <a:rPr lang="en-US" kern="0" dirty="0"/>
              <a:t>Calculated electronically; not written or checked</a:t>
            </a:r>
          </a:p>
          <a:p>
            <a:pPr marL="234950" indent="-234950">
              <a:spcBef>
                <a:spcPts val="1800"/>
              </a:spcBef>
            </a:pPr>
            <a:r>
              <a:rPr lang="en-US" kern="0" dirty="0"/>
              <a:t>Medical emergency</a:t>
            </a:r>
          </a:p>
          <a:p>
            <a:pPr marL="461963" lvl="1" indent="-234950"/>
            <a:r>
              <a:rPr lang="en-US" kern="0" dirty="0"/>
              <a:t>Dialysis, loss of 22-26 lbs, students recovered</a:t>
            </a:r>
          </a:p>
          <a:p>
            <a:pPr marL="234950" indent="-234950"/>
            <a:r>
              <a:rPr lang="en-US" kern="0" dirty="0"/>
              <a:t>Court: Lack of supervision – inexperienced / incompetent</a:t>
            </a:r>
          </a:p>
          <a:p>
            <a:pPr marL="234950" indent="-234950"/>
            <a:r>
              <a:rPr lang="en-US" kern="0" dirty="0"/>
              <a:t>University fined £400,000 ($500,000) + expenses</a:t>
            </a:r>
          </a:p>
          <a:p>
            <a:pPr marL="234950" indent="-234950"/>
            <a:endParaRPr lang="en-US" kern="0" dirty="0"/>
          </a:p>
        </p:txBody>
      </p:sp>
      <p:pic>
        <p:nvPicPr>
          <p:cNvPr id="57" name="Picture 4" descr="Laboratory notebook&#10;HVAC Premium National Laboratory Notebook, 4 x 4 Quad Ruled, Brown, Cover,  11&quot; x 9.25&quot;, 100 Numbered Sets (43649)">
            <a:extLst>
              <a:ext uri="{FF2B5EF4-FFF2-40B4-BE49-F238E27FC236}">
                <a16:creationId xmlns:a16="http://schemas.microsoft.com/office/drawing/2014/main" id="{55075FBE-4460-43C4-B8C1-88AC2E62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865180"/>
            <a:ext cx="2024409" cy="17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of caffine pill bottle&#10;Horbäach Caffeine Pills 100mg | 250 Tablets | Vegetarian Formula | Non-GMO, Gluten Free Supplement">
            <a:extLst>
              <a:ext uri="{FF2B5EF4-FFF2-40B4-BE49-F238E27FC236}">
                <a16:creationId xmlns:a16="http://schemas.microsoft.com/office/drawing/2014/main" id="{D36B778D-2A55-43B8-B165-F40DB1F4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34" y="1674612"/>
            <a:ext cx="86525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47103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Caffeine Safety &amp; Risk Assessment</a:t>
            </a:r>
          </a:p>
        </p:txBody>
      </p:sp>
      <p:pic>
        <p:nvPicPr>
          <p:cNvPr id="52" name="Picture 51" descr="Caffeine">
            <a:extLst>
              <a:ext uri="{FF2B5EF4-FFF2-40B4-BE49-F238E27FC236}">
                <a16:creationId xmlns:a16="http://schemas.microsoft.com/office/drawing/2014/main" id="{9810C836-8395-4F91-BEED-468B3039C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8802"/>
            <a:ext cx="937699" cy="83133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7" y="1563540"/>
            <a:ext cx="7685682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kern="0" dirty="0"/>
              <a:t>If you were the student volunteer, how would you ensure that this would not happen to you?</a:t>
            </a:r>
          </a:p>
          <a:p>
            <a:pPr marL="234950" indent="-234950"/>
            <a:endParaRPr lang="en-US" kern="0" dirty="0"/>
          </a:p>
          <a:p>
            <a:pPr marL="234950" indent="-234950"/>
            <a:r>
              <a:rPr lang="en-US" kern="0" dirty="0"/>
              <a:t>If you were the TA/lab coordinator (or classmate, professor/instructor, department head), how would you ensure that this type of error does not happen in the teaching program?</a:t>
            </a:r>
          </a:p>
          <a:p>
            <a:pPr marL="234950" indent="-234950"/>
            <a:endParaRPr lang="en-US" kern="0" dirty="0"/>
          </a:p>
        </p:txBody>
      </p:sp>
      <p:pic>
        <p:nvPicPr>
          <p:cNvPr id="57" name="Picture 4" descr="Laboratory notebook&#10;HVAC Premium National Laboratory Notebook, 4 x 4 Quad Ruled, Brown, Cover,  11&quot; x 9.25&quot;, 100 Numbered Sets (43649)">
            <a:extLst>
              <a:ext uri="{FF2B5EF4-FFF2-40B4-BE49-F238E27FC236}">
                <a16:creationId xmlns:a16="http://schemas.microsoft.com/office/drawing/2014/main" id="{55075FBE-4460-43C4-B8C1-88AC2E62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99" y="3619735"/>
            <a:ext cx="3568402" cy="30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e amount of caffeine they should have been given (0.3g) and the amount they were actually given (30g)">
            <a:extLst>
              <a:ext uri="{FF2B5EF4-FFF2-40B4-BE49-F238E27FC236}">
                <a16:creationId xmlns:a16="http://schemas.microsoft.com/office/drawing/2014/main" id="{052DF0DE-693A-464B-9DAD-04A7D29F4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38" y="1655711"/>
            <a:ext cx="3997369" cy="1863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28704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 Accident’</a:t>
            </a: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378185"/>
            <a:ext cx="116843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kern="0" dirty="0"/>
              <a:t>Preston Brown, fifth year graduate student, training newer student</a:t>
            </a:r>
          </a:p>
          <a:p>
            <a:pPr marL="234950" indent="-234950"/>
            <a:r>
              <a:rPr lang="en-US" kern="0" dirty="0"/>
              <a:t>Working with ~5 g nickel hydrazine perchlorate (</a:t>
            </a:r>
            <a:r>
              <a:rPr lang="en-US" b="1" kern="0" dirty="0"/>
              <a:t>explosive</a:t>
            </a:r>
            <a:r>
              <a:rPr lang="en-US" kern="0" dirty="0"/>
              <a:t>) under hexane</a:t>
            </a:r>
          </a:p>
          <a:p>
            <a:pPr marL="234950" indent="-234950"/>
            <a:r>
              <a:rPr lang="en-US" kern="0" dirty="0"/>
              <a:t>Used mortar &amp; pestle to gently remove clumps</a:t>
            </a:r>
          </a:p>
          <a:p>
            <a:pPr marL="234950" indent="-234950"/>
            <a:r>
              <a:rPr lang="en-US" kern="0" dirty="0"/>
              <a:t>Removed PPE &amp; was working at bench</a:t>
            </a:r>
          </a:p>
          <a:p>
            <a:pPr marL="234950" indent="-234950"/>
            <a:r>
              <a:rPr lang="en-US" kern="0" dirty="0"/>
              <a:t> </a:t>
            </a:r>
          </a:p>
        </p:txBody>
      </p:sp>
      <p:pic>
        <p:nvPicPr>
          <p:cNvPr id="5122" name="Picture 2" descr="Texas Tech University Logo">
            <a:extLst>
              <a:ext uri="{FF2B5EF4-FFF2-40B4-BE49-F238E27FC236}">
                <a16:creationId xmlns:a16="http://schemas.microsoft.com/office/drawing/2014/main" id="{B09093AD-DF00-4057-9689-9CDDC49A3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7390"/>
          <a:stretch/>
        </p:blipFill>
        <p:spPr bwMode="auto">
          <a:xfrm>
            <a:off x="121506" y="0"/>
            <a:ext cx="3112449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following laboratory explosion&#10;https://cendevqa.acs.org/content/dam/cen/88/34/8834sci1_purplecxd.jpg">
            <a:extLst>
              <a:ext uri="{FF2B5EF4-FFF2-40B4-BE49-F238E27FC236}">
                <a16:creationId xmlns:a16="http://schemas.microsoft.com/office/drawing/2014/main" id="{A49911F7-7FAC-4450-9FE9-E7E825EB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02" y="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ortar and Pestel">
            <a:extLst>
              <a:ext uri="{FF2B5EF4-FFF2-40B4-BE49-F238E27FC236}">
                <a16:creationId xmlns:a16="http://schemas.microsoft.com/office/drawing/2014/main" id="{FC3DFCB1-89B2-46C9-9E00-88AD098A5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0" y="2813482"/>
            <a:ext cx="1787611" cy="1541044"/>
          </a:xfrm>
          <a:prstGeom prst="rect">
            <a:avLst/>
          </a:prstGeom>
        </p:spPr>
      </p:pic>
      <p:pic>
        <p:nvPicPr>
          <p:cNvPr id="13" name="Picture 12" descr="Image of laboratory after explosion">
            <a:extLst>
              <a:ext uri="{FF2B5EF4-FFF2-40B4-BE49-F238E27FC236}">
                <a16:creationId xmlns:a16="http://schemas.microsoft.com/office/drawing/2014/main" id="{B0DFC2EC-E5E2-4510-B722-7F8DEE4A1A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500"/>
          <a:stretch/>
        </p:blipFill>
        <p:spPr>
          <a:xfrm>
            <a:off x="8303742" y="4253359"/>
            <a:ext cx="3879012" cy="2609517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4174A65-FD6D-49F0-805D-7EC838BEFAE0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4700199"/>
            <a:ext cx="7712676" cy="2831893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kern="0" dirty="0"/>
              <a:t>One last stir – mortar </a:t>
            </a:r>
            <a:r>
              <a:rPr lang="en-US" b="1" kern="0" dirty="0"/>
              <a:t>exploded</a:t>
            </a:r>
          </a:p>
          <a:p>
            <a:pPr marL="234950" indent="-234950"/>
            <a:r>
              <a:rPr lang="en-US" kern="0" dirty="0"/>
              <a:t>Brown lost three digits on left hand, lacerated right hand &amp; perforated left eye</a:t>
            </a:r>
          </a:p>
        </p:txBody>
      </p:sp>
    </p:spTree>
    <p:extLst>
      <p:ext uri="{BB962C8B-B14F-4D97-AF65-F5344CB8AC3E}">
        <p14:creationId xmlns:p14="http://schemas.microsoft.com/office/powerpoint/2010/main" val="852404213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to ‘The Accident’</a:t>
            </a: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378185"/>
            <a:ext cx="116843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kern="0" dirty="0"/>
              <a:t>Labmates were disturbed by [Brown’s] conduct in the lab prior to the incident. His space was </a:t>
            </a:r>
            <a:r>
              <a:rPr lang="en-US" b="1" kern="0" dirty="0"/>
              <a:t>disorganized</a:t>
            </a:r>
            <a:r>
              <a:rPr lang="en-US" kern="0" dirty="0"/>
              <a:t>, items were </a:t>
            </a:r>
            <a:r>
              <a:rPr lang="en-US" b="1" kern="0" dirty="0"/>
              <a:t>not labeled</a:t>
            </a:r>
            <a:r>
              <a:rPr lang="en-US" kern="0" dirty="0"/>
              <a:t>, and “there had been </a:t>
            </a:r>
            <a:r>
              <a:rPr lang="en-US" b="1" kern="0" dirty="0"/>
              <a:t>conflicts</a:t>
            </a:r>
            <a:r>
              <a:rPr lang="en-US" kern="0" dirty="0"/>
              <a:t> over work space, </a:t>
            </a:r>
            <a:r>
              <a:rPr lang="en-US" b="1" kern="0" dirty="0"/>
              <a:t>cleanliness</a:t>
            </a:r>
            <a:r>
              <a:rPr lang="en-US" kern="0" dirty="0"/>
              <a:t> of the lab and use of </a:t>
            </a:r>
            <a:r>
              <a:rPr lang="en-US" b="1" kern="0" dirty="0"/>
              <a:t>chemicals</a:t>
            </a:r>
            <a:r>
              <a:rPr lang="en-US" kern="0" dirty="0"/>
              <a:t>”</a:t>
            </a:r>
          </a:p>
          <a:p>
            <a:pPr marL="234950" indent="-234950"/>
            <a:r>
              <a:rPr lang="en-US" kern="0" dirty="0"/>
              <a:t>Brown started scaling up syntheses [eight months before accident], first to 1 to 3 g and then to 5 g</a:t>
            </a:r>
          </a:p>
          <a:p>
            <a:pPr marL="234950" indent="-234950"/>
            <a:r>
              <a:rPr lang="en-US" kern="0" dirty="0"/>
              <a:t>Colleague told Brown the </a:t>
            </a:r>
            <a:r>
              <a:rPr lang="en-US" b="1" kern="0" dirty="0"/>
              <a:t>scale-up was inappropriate</a:t>
            </a:r>
            <a:r>
              <a:rPr lang="en-US" kern="0" dirty="0"/>
              <a:t>; Brown reportedly responded that things were “just fine.” </a:t>
            </a:r>
          </a:p>
          <a:p>
            <a:pPr marL="234950" indent="-234950"/>
            <a:r>
              <a:rPr lang="en-US" b="1" kern="0" dirty="0"/>
              <a:t>Colleague</a:t>
            </a:r>
            <a:r>
              <a:rPr lang="en-US" kern="0" dirty="0"/>
              <a:t> apparently </a:t>
            </a:r>
            <a:r>
              <a:rPr lang="en-US" b="1" kern="0" dirty="0"/>
              <a:t>failed</a:t>
            </a:r>
            <a:r>
              <a:rPr lang="en-US" kern="0" dirty="0"/>
              <a:t> to report the scale-up to either Weeks (PI) or Hope-Weeks (Co-PI)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5122" name="Picture 2" descr="Texas Tech University logo image">
            <a:extLst>
              <a:ext uri="{FF2B5EF4-FFF2-40B4-BE49-F238E27FC236}">
                <a16:creationId xmlns:a16="http://schemas.microsoft.com/office/drawing/2014/main" id="{B09093AD-DF00-4057-9689-9CDDC49A3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r="70952" b="17390"/>
          <a:stretch/>
        </p:blipFill>
        <p:spPr bwMode="auto">
          <a:xfrm>
            <a:off x="121506" y="0"/>
            <a:ext cx="90410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3489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0ADA60-9C6A-48CD-AD94-F067EF6A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768" y="4941630"/>
            <a:ext cx="2352932" cy="19163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to ‘The Accident’</a:t>
            </a: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378185"/>
            <a:ext cx="116843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34950" indent="-234950"/>
            <a:r>
              <a:rPr lang="en-US" dirty="0"/>
              <a:t>Brown </a:t>
            </a:r>
            <a:r>
              <a:rPr lang="en-US" b="1" dirty="0"/>
              <a:t>transported</a:t>
            </a:r>
            <a:r>
              <a:rPr lang="en-US" dirty="0"/>
              <a:t> as much as “several grams of compounds” at a time in glass vials in a backpack or coat pocket</a:t>
            </a:r>
          </a:p>
          <a:p>
            <a:pPr marL="234950" indent="-234950"/>
            <a:r>
              <a:rPr lang="en-US" kern="0" dirty="0"/>
              <a:t>Weeks (PI) told police that a student reported to him that Brown “would often avoid necessary steps to characterize compounds in order to save time” </a:t>
            </a:r>
          </a:p>
          <a:p>
            <a:pPr marL="234950" indent="-234950"/>
            <a:r>
              <a:rPr lang="en-US" kern="0" dirty="0"/>
              <a:t>Several vials of material were at Brown’s home, </a:t>
            </a:r>
            <a:r>
              <a:rPr lang="en-US" b="1" kern="0" dirty="0"/>
              <a:t>unlabeled</a:t>
            </a:r>
          </a:p>
          <a:p>
            <a:pPr marL="517525" lvl="1" indent="-234950"/>
            <a:r>
              <a:rPr lang="en-US" kern="0" dirty="0"/>
              <a:t>Destroyed by authorities</a:t>
            </a:r>
          </a:p>
          <a:p>
            <a:pPr marL="234950" indent="-234950"/>
            <a:r>
              <a:rPr lang="en-US" kern="0" dirty="0"/>
              <a:t>Many laboratory vials were </a:t>
            </a:r>
            <a:r>
              <a:rPr lang="en-US" b="1" kern="0" dirty="0"/>
              <a:t>unlabeled</a:t>
            </a:r>
          </a:p>
          <a:p>
            <a:pPr marL="234950" indent="-234950"/>
            <a:r>
              <a:rPr lang="en-US" b="1" kern="0" dirty="0"/>
              <a:t>Laboratory notebook</a:t>
            </a:r>
            <a:r>
              <a:rPr lang="en-US" kern="0" dirty="0"/>
              <a:t> provides no detail</a:t>
            </a:r>
          </a:p>
          <a:p>
            <a:pPr marL="234950" indent="-234950"/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5122" name="Picture 2" descr="Texas Tech University logo image">
            <a:extLst>
              <a:ext uri="{FF2B5EF4-FFF2-40B4-BE49-F238E27FC236}">
                <a16:creationId xmlns:a16="http://schemas.microsoft.com/office/drawing/2014/main" id="{B09093AD-DF00-4057-9689-9CDDC49A3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r="70952" b="17390"/>
          <a:stretch/>
        </p:blipFill>
        <p:spPr bwMode="auto">
          <a:xfrm>
            <a:off x="121506" y="0"/>
            <a:ext cx="90410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6C6278-B218-4749-8259-8AD184B86E89}"/>
              </a:ext>
            </a:extLst>
          </p:cNvPr>
          <p:cNvSpPr txBox="1"/>
          <p:nvPr/>
        </p:nvSpPr>
        <p:spPr>
          <a:xfrm>
            <a:off x="8663821" y="6027003"/>
            <a:ext cx="105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Lab </a:t>
            </a:r>
          </a:p>
          <a:p>
            <a:pPr algn="r"/>
            <a:r>
              <a:rPr lang="en-US" sz="1600" dirty="0">
                <a:latin typeface="Comic Sans MS" panose="030F0702030302020204" pitchFamily="66" charset="0"/>
              </a:rPr>
              <a:t>notebook</a:t>
            </a:r>
          </a:p>
          <a:p>
            <a:pPr algn="r"/>
            <a:r>
              <a:rPr lang="en-US" sz="1600" dirty="0">
                <a:latin typeface="Comic Sans MS" panose="030F0702030302020204" pitchFamily="66" charset="0"/>
              </a:rPr>
              <a:t>entry</a:t>
            </a:r>
          </a:p>
        </p:txBody>
      </p:sp>
    </p:spTree>
    <p:extLst>
      <p:ext uri="{BB962C8B-B14F-4D97-AF65-F5344CB8AC3E}">
        <p14:creationId xmlns:p14="http://schemas.microsoft.com/office/powerpoint/2010/main" val="328177487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6C472-3C81-4C65-AE77-B7018C7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to The Accident</a:t>
            </a: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79C5F0C9-EAAD-455D-A3A2-0E69A8C1B954}"/>
              </a:ext>
            </a:extLst>
          </p:cNvPr>
          <p:cNvSpPr txBox="1">
            <a:spLocks noChangeAspect="1"/>
          </p:cNvSpPr>
          <p:nvPr/>
        </p:nvSpPr>
        <p:spPr>
          <a:xfrm>
            <a:off x="393356" y="1378186"/>
            <a:ext cx="11417643" cy="411480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omic Sans MS" pitchFamily="66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kern="0" dirty="0"/>
              <a:t>Studying energetic or </a:t>
            </a:r>
            <a:r>
              <a:rPr lang="en-US" b="1" kern="0" dirty="0"/>
              <a:t>explosive</a:t>
            </a:r>
            <a:r>
              <a:rPr lang="en-US" kern="0" dirty="0"/>
              <a:t> compounds </a:t>
            </a:r>
          </a:p>
          <a:p>
            <a:pPr marL="625475" lvl="1" indent="-379413"/>
            <a:r>
              <a:rPr lang="en-US" kern="0" dirty="0"/>
              <a:t>‘Improvised’ explosives</a:t>
            </a:r>
          </a:p>
          <a:p>
            <a:pPr marL="625475" lvl="1" indent="-379413"/>
            <a:r>
              <a:rPr lang="en-US" kern="0" dirty="0"/>
              <a:t>Nickel hydrazine perchlorate</a:t>
            </a:r>
          </a:p>
          <a:p>
            <a:pPr marL="228600" indent="-228600"/>
            <a:r>
              <a:rPr lang="en-US" kern="0" dirty="0"/>
              <a:t>‘Make no more than 100 mg’ – synthesized 10 g</a:t>
            </a:r>
          </a:p>
          <a:p>
            <a:pPr marL="625475" lvl="1" indent="-379413"/>
            <a:r>
              <a:rPr lang="en-US" b="1" kern="0" dirty="0"/>
              <a:t>Policy not formalized</a:t>
            </a:r>
            <a:r>
              <a:rPr lang="en-US" kern="0" dirty="0"/>
              <a:t> or </a:t>
            </a:r>
            <a:r>
              <a:rPr lang="en-US" b="1" kern="0" dirty="0"/>
              <a:t>enforced</a:t>
            </a:r>
            <a:r>
              <a:rPr lang="en-US" kern="0" dirty="0"/>
              <a:t> in laboratory</a:t>
            </a:r>
          </a:p>
          <a:p>
            <a:pPr marL="228600" indent="-228600"/>
            <a:r>
              <a:rPr lang="en-US" b="1" kern="0" dirty="0"/>
              <a:t>No records</a:t>
            </a:r>
            <a:r>
              <a:rPr lang="en-US" kern="0" dirty="0"/>
              <a:t> of syntheses and dispositions </a:t>
            </a:r>
          </a:p>
          <a:p>
            <a:pPr marL="228600" indent="-228600"/>
            <a:r>
              <a:rPr lang="en-US" kern="0" dirty="0"/>
              <a:t>Wear </a:t>
            </a:r>
            <a:r>
              <a:rPr lang="en-US" b="1" kern="0" dirty="0"/>
              <a:t>PPE</a:t>
            </a:r>
            <a:r>
              <a:rPr lang="en-US" kern="0" dirty="0"/>
              <a:t>, practice safety – </a:t>
            </a:r>
            <a:r>
              <a:rPr lang="en-US" b="1" kern="0" dirty="0"/>
              <a:t>inconsistent</a:t>
            </a:r>
          </a:p>
          <a:p>
            <a:pPr marL="228600" indent="-228600"/>
            <a:r>
              <a:rPr lang="en-US" kern="0" dirty="0"/>
              <a:t>Insufficient safety accountability by PI,           Department &amp; University</a:t>
            </a:r>
          </a:p>
          <a:p>
            <a:pPr marL="228600" indent="-228600"/>
            <a:r>
              <a:rPr lang="en-US" kern="0" dirty="0"/>
              <a:t>No formal </a:t>
            </a:r>
            <a:r>
              <a:rPr lang="en-US" b="1" kern="0" dirty="0"/>
              <a:t>training</a:t>
            </a:r>
            <a:r>
              <a:rPr lang="en-US" kern="0" dirty="0"/>
              <a:t> for students</a:t>
            </a:r>
          </a:p>
          <a:p>
            <a:endParaRPr lang="en-US" kern="0" dirty="0"/>
          </a:p>
        </p:txBody>
      </p:sp>
      <p:pic>
        <p:nvPicPr>
          <p:cNvPr id="5124" name="Picture 4" descr="Brandon Weeks, Ph.D.">
            <a:extLst>
              <a:ext uri="{FF2B5EF4-FFF2-40B4-BE49-F238E27FC236}">
                <a16:creationId xmlns:a16="http://schemas.microsoft.com/office/drawing/2014/main" id="{174297D8-A26D-470B-AB5B-516F27BD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182" y="1398012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uisa Hope-Weeks&#10;&#10;2017 Departmental News | Department Information | Department of Chemistry  and Biochemistry | TTU">
            <a:extLst>
              <a:ext uri="{FF2B5EF4-FFF2-40B4-BE49-F238E27FC236}">
                <a16:creationId xmlns:a16="http://schemas.microsoft.com/office/drawing/2014/main" id="{CCC24995-2D18-47F7-9E81-6295471F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230" y="3749708"/>
            <a:ext cx="1371600" cy="16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71AC5-113D-4D7A-BF64-516E9D35C926}"/>
              </a:ext>
            </a:extLst>
          </p:cNvPr>
          <p:cNvSpPr txBox="1"/>
          <p:nvPr/>
        </p:nvSpPr>
        <p:spPr>
          <a:xfrm>
            <a:off x="10911920" y="3152824"/>
            <a:ext cx="96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Brandon</a:t>
            </a:r>
          </a:p>
          <a:p>
            <a:pPr algn="ctr"/>
            <a:r>
              <a:rPr lang="en-US" sz="1600" dirty="0">
                <a:latin typeface="Comic Sans MS" panose="030F0702030302020204" pitchFamily="66" charset="0"/>
              </a:rPr>
              <a:t>Weeks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A3F1B-2471-4495-8051-2AA1336483D9}"/>
              </a:ext>
            </a:extLst>
          </p:cNvPr>
          <p:cNvSpPr txBox="1"/>
          <p:nvPr/>
        </p:nvSpPr>
        <p:spPr>
          <a:xfrm>
            <a:off x="10691508" y="5328872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Louisa </a:t>
            </a:r>
          </a:p>
          <a:p>
            <a:pPr algn="ctr"/>
            <a:r>
              <a:rPr lang="en-US" sz="1600" dirty="0">
                <a:latin typeface="Comic Sans MS" panose="030F0702030302020204" pitchFamily="66" charset="0"/>
              </a:rPr>
              <a:t>Hope-Weeks</a:t>
            </a:r>
          </a:p>
        </p:txBody>
      </p:sp>
      <p:pic>
        <p:nvPicPr>
          <p:cNvPr id="16" name="Picture 2" descr="Texas Tech University logo image">
            <a:extLst>
              <a:ext uri="{FF2B5EF4-FFF2-40B4-BE49-F238E27FC236}">
                <a16:creationId xmlns:a16="http://schemas.microsoft.com/office/drawing/2014/main" id="{647BB27C-48DD-405F-B2D0-00B4E4620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r="70952" b="17390"/>
          <a:stretch/>
        </p:blipFill>
        <p:spPr bwMode="auto">
          <a:xfrm>
            <a:off x="121506" y="0"/>
            <a:ext cx="90410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50627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99"/>
      </a:dk1>
      <a:lt1>
        <a:srgbClr val="FFFFFF"/>
      </a:lt1>
      <a:dk2>
        <a:srgbClr val="6600CC"/>
      </a:dk2>
      <a:lt2>
        <a:srgbClr val="808080"/>
      </a:lt2>
      <a:accent1>
        <a:srgbClr val="0066FF"/>
      </a:accent1>
      <a:accent2>
        <a:srgbClr val="3333CC"/>
      </a:accent2>
      <a:accent3>
        <a:srgbClr val="FFFFFF"/>
      </a:accent3>
      <a:accent4>
        <a:srgbClr val="000082"/>
      </a:accent4>
      <a:accent5>
        <a:srgbClr val="AAB8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51873</TotalTime>
  <Words>2522</Words>
  <Application>Microsoft Office PowerPoint</Application>
  <PresentationFormat>Widescreen</PresentationFormat>
  <Paragraphs>330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Comic Sans MS</vt:lpstr>
      <vt:lpstr>Consolas</vt:lpstr>
      <vt:lpstr>Symbol</vt:lpstr>
      <vt:lpstr>Times New Roman</vt:lpstr>
      <vt:lpstr>Blank Presentation</vt:lpstr>
      <vt:lpstr>Research &amp; Laboratory Safety</vt:lpstr>
      <vt:lpstr>PowerPoint Presentation</vt:lpstr>
      <vt:lpstr>Caffeine Safety</vt:lpstr>
      <vt:lpstr>Caffeine Safety</vt:lpstr>
      <vt:lpstr>Caffeine Safety &amp; Risk Assessment</vt:lpstr>
      <vt:lpstr>‘The Accident’</vt:lpstr>
      <vt:lpstr>Leading to ‘The Accident’</vt:lpstr>
      <vt:lpstr>Leading to ‘The Accident’</vt:lpstr>
      <vt:lpstr>Contributing to The Accident</vt:lpstr>
      <vt:lpstr>Avoiding an Accident</vt:lpstr>
      <vt:lpstr>Laboratory Safety - Reflection</vt:lpstr>
      <vt:lpstr>Records, Data Storage &amp; Security</vt:lpstr>
      <vt:lpstr>Why Keep a Laboratory Notebook</vt:lpstr>
      <vt:lpstr>Why Keep a Laboratory Notebook</vt:lpstr>
      <vt:lpstr>Essential Elements</vt:lpstr>
      <vt:lpstr>Information to Record</vt:lpstr>
      <vt:lpstr>Information to Record</vt:lpstr>
      <vt:lpstr>Naming Electronic Files</vt:lpstr>
      <vt:lpstr>Naming &amp; Storing Electronic Files</vt:lpstr>
      <vt:lpstr>Ownership &amp; Access</vt:lpstr>
      <vt:lpstr>Record-keeping - Reflection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LC41:   Introduction to  Neuro-effector Systems</dc:title>
  <dc:creator>B.D. Schultz</dc:creator>
  <cp:lastModifiedBy>Bruce Schultz</cp:lastModifiedBy>
  <cp:revision>1566</cp:revision>
  <cp:lastPrinted>2026-05-18T14:23:58Z</cp:lastPrinted>
  <dcterms:created xsi:type="dcterms:W3CDTF">1999-09-29T20:38:20Z</dcterms:created>
  <dcterms:modified xsi:type="dcterms:W3CDTF">2026-05-18T15:21:59Z</dcterms:modified>
</cp:coreProperties>
</file>